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3" r:id="rId2"/>
    <p:sldId id="275" r:id="rId3"/>
    <p:sldId id="266" r:id="rId4"/>
    <p:sldId id="278" r:id="rId5"/>
    <p:sldId id="276" r:id="rId6"/>
    <p:sldId id="274" r:id="rId7"/>
    <p:sldId id="261" r:id="rId8"/>
    <p:sldId id="277" r:id="rId9"/>
    <p:sldId id="271" r:id="rId10"/>
    <p:sldId id="279" r:id="rId11"/>
    <p:sldId id="270" r:id="rId12"/>
    <p:sldId id="280" r:id="rId13"/>
    <p:sldId id="256" r:id="rId14"/>
    <p:sldId id="262" r:id="rId15"/>
    <p:sldId id="267" r:id="rId16"/>
  </p:sldIdLst>
  <p:sldSz cx="9144000" cy="6858000" type="screen4x3"/>
  <p:notesSz cx="9309100" cy="7023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744E3-1B0E-4F61-6CFB-AA9641B3A0C6}" name="Renee Allain" initials="AR" userId="Renee Alla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Renee" initials="R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97" autoAdjust="0"/>
  </p:normalViewPr>
  <p:slideViewPr>
    <p:cSldViewPr>
      <p:cViewPr varScale="1">
        <p:scale>
          <a:sx n="100" d="100"/>
          <a:sy n="100" d="100"/>
        </p:scale>
        <p:origin x="191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4" cy="351155"/>
          </a:xfrm>
          <a:prstGeom prst="rect">
            <a:avLst/>
          </a:prstGeom>
        </p:spPr>
        <p:txBody>
          <a:bodyPr vert="horz" lIns="92784" tIns="46392" rIns="92784" bIns="46392" rtlCol="0"/>
          <a:lstStyle>
            <a:lvl1pPr algn="l">
              <a:defRPr sz="1200"/>
            </a:lvl1pPr>
          </a:lstStyle>
          <a:p>
            <a:endParaRPr lang="en-CA"/>
          </a:p>
        </p:txBody>
      </p:sp>
      <p:sp>
        <p:nvSpPr>
          <p:cNvPr id="3" name="Date Placeholder 2"/>
          <p:cNvSpPr>
            <a:spLocks noGrp="1"/>
          </p:cNvSpPr>
          <p:nvPr>
            <p:ph type="dt" sz="quarter" idx="1"/>
          </p:nvPr>
        </p:nvSpPr>
        <p:spPr>
          <a:xfrm>
            <a:off x="5273002" y="0"/>
            <a:ext cx="4033944" cy="351155"/>
          </a:xfrm>
          <a:prstGeom prst="rect">
            <a:avLst/>
          </a:prstGeom>
        </p:spPr>
        <p:txBody>
          <a:bodyPr vert="horz" lIns="92784" tIns="46392" rIns="92784" bIns="46392" rtlCol="0"/>
          <a:lstStyle>
            <a:lvl1pPr algn="r">
              <a:defRPr sz="1200"/>
            </a:lvl1pPr>
          </a:lstStyle>
          <a:p>
            <a:fld id="{E3B742E3-F5EE-4CC8-B253-D3C0E9AE56E3}" type="datetimeFigureOut">
              <a:rPr lang="en-CA" smtClean="0"/>
              <a:t>2023-09-13</a:t>
            </a:fld>
            <a:endParaRPr lang="en-CA"/>
          </a:p>
        </p:txBody>
      </p:sp>
      <p:sp>
        <p:nvSpPr>
          <p:cNvPr id="4" name="Footer Placeholder 3"/>
          <p:cNvSpPr>
            <a:spLocks noGrp="1"/>
          </p:cNvSpPr>
          <p:nvPr>
            <p:ph type="ftr" sz="quarter" idx="2"/>
          </p:nvPr>
        </p:nvSpPr>
        <p:spPr>
          <a:xfrm>
            <a:off x="0" y="6670726"/>
            <a:ext cx="4033944" cy="351155"/>
          </a:xfrm>
          <a:prstGeom prst="rect">
            <a:avLst/>
          </a:prstGeom>
        </p:spPr>
        <p:txBody>
          <a:bodyPr vert="horz" lIns="92784" tIns="46392" rIns="92784" bIns="46392" rtlCol="0" anchor="b"/>
          <a:lstStyle>
            <a:lvl1pPr algn="l">
              <a:defRPr sz="1200"/>
            </a:lvl1pPr>
          </a:lstStyle>
          <a:p>
            <a:endParaRPr lang="en-CA"/>
          </a:p>
        </p:txBody>
      </p:sp>
      <p:sp>
        <p:nvSpPr>
          <p:cNvPr id="5" name="Slide Number Placeholder 4"/>
          <p:cNvSpPr>
            <a:spLocks noGrp="1"/>
          </p:cNvSpPr>
          <p:nvPr>
            <p:ph type="sldNum" sz="quarter" idx="3"/>
          </p:nvPr>
        </p:nvSpPr>
        <p:spPr>
          <a:xfrm>
            <a:off x="5273002" y="6670726"/>
            <a:ext cx="4033944" cy="351155"/>
          </a:xfrm>
          <a:prstGeom prst="rect">
            <a:avLst/>
          </a:prstGeom>
        </p:spPr>
        <p:txBody>
          <a:bodyPr vert="horz" lIns="92784" tIns="46392" rIns="92784" bIns="46392" rtlCol="0" anchor="b"/>
          <a:lstStyle>
            <a:lvl1pPr algn="r">
              <a:defRPr sz="1200"/>
            </a:lvl1pPr>
          </a:lstStyle>
          <a:p>
            <a:fld id="{77FD40C9-BC44-4553-A20B-2A5D249C8B03}" type="slidenum">
              <a:rPr lang="en-CA" smtClean="0"/>
              <a:t>‹#›</a:t>
            </a:fld>
            <a:endParaRPr lang="en-CA"/>
          </a:p>
        </p:txBody>
      </p:sp>
    </p:spTree>
    <p:extLst>
      <p:ext uri="{BB962C8B-B14F-4D97-AF65-F5344CB8AC3E}">
        <p14:creationId xmlns:p14="http://schemas.microsoft.com/office/powerpoint/2010/main" val="3596145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4" cy="351155"/>
          </a:xfrm>
          <a:prstGeom prst="rect">
            <a:avLst/>
          </a:prstGeom>
        </p:spPr>
        <p:txBody>
          <a:bodyPr vert="horz" lIns="92784" tIns="46392" rIns="92784" bIns="46392" rtlCol="0"/>
          <a:lstStyle>
            <a:lvl1pPr algn="l">
              <a:defRPr sz="1200"/>
            </a:lvl1pPr>
          </a:lstStyle>
          <a:p>
            <a:endParaRPr lang="en-CA"/>
          </a:p>
        </p:txBody>
      </p:sp>
      <p:sp>
        <p:nvSpPr>
          <p:cNvPr id="3" name="Date Placeholder 2"/>
          <p:cNvSpPr>
            <a:spLocks noGrp="1"/>
          </p:cNvSpPr>
          <p:nvPr>
            <p:ph type="dt" idx="1"/>
          </p:nvPr>
        </p:nvSpPr>
        <p:spPr>
          <a:xfrm>
            <a:off x="5273002" y="0"/>
            <a:ext cx="4033944" cy="351155"/>
          </a:xfrm>
          <a:prstGeom prst="rect">
            <a:avLst/>
          </a:prstGeom>
        </p:spPr>
        <p:txBody>
          <a:bodyPr vert="horz" lIns="92784" tIns="46392" rIns="92784" bIns="46392" rtlCol="0"/>
          <a:lstStyle>
            <a:lvl1pPr algn="r">
              <a:defRPr sz="1200"/>
            </a:lvl1pPr>
          </a:lstStyle>
          <a:p>
            <a:fld id="{266821E9-3AE4-48CC-B1D9-D0DFF3FD1403}" type="datetimeFigureOut">
              <a:rPr lang="en-CA" smtClean="0"/>
              <a:t>2023-09-13</a:t>
            </a:fld>
            <a:endParaRPr lang="en-CA"/>
          </a:p>
        </p:txBody>
      </p:sp>
      <p:sp>
        <p:nvSpPr>
          <p:cNvPr id="4" name="Slide Image Placeholder 3"/>
          <p:cNvSpPr>
            <a:spLocks noGrp="1" noRot="1" noChangeAspect="1"/>
          </p:cNvSpPr>
          <p:nvPr>
            <p:ph type="sldImg" idx="2"/>
          </p:nvPr>
        </p:nvSpPr>
        <p:spPr>
          <a:xfrm>
            <a:off x="2898775" y="527050"/>
            <a:ext cx="3511550" cy="2633663"/>
          </a:xfrm>
          <a:prstGeom prst="rect">
            <a:avLst/>
          </a:prstGeom>
          <a:noFill/>
          <a:ln w="12700">
            <a:solidFill>
              <a:prstClr val="black"/>
            </a:solidFill>
          </a:ln>
        </p:spPr>
        <p:txBody>
          <a:bodyPr vert="horz" lIns="92784" tIns="46392" rIns="92784" bIns="46392" rtlCol="0" anchor="ctr"/>
          <a:lstStyle/>
          <a:p>
            <a:endParaRPr lang="en-CA"/>
          </a:p>
        </p:txBody>
      </p:sp>
      <p:sp>
        <p:nvSpPr>
          <p:cNvPr id="5" name="Notes Placeholder 4"/>
          <p:cNvSpPr>
            <a:spLocks noGrp="1"/>
          </p:cNvSpPr>
          <p:nvPr>
            <p:ph type="body" sz="quarter" idx="3"/>
          </p:nvPr>
        </p:nvSpPr>
        <p:spPr>
          <a:xfrm>
            <a:off x="930911" y="3335973"/>
            <a:ext cx="7447280" cy="3160395"/>
          </a:xfrm>
          <a:prstGeom prst="rect">
            <a:avLst/>
          </a:prstGeom>
        </p:spPr>
        <p:txBody>
          <a:bodyPr vert="horz" lIns="92784" tIns="46392" rIns="92784" bIns="4639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670726"/>
            <a:ext cx="4033944" cy="351155"/>
          </a:xfrm>
          <a:prstGeom prst="rect">
            <a:avLst/>
          </a:prstGeom>
        </p:spPr>
        <p:txBody>
          <a:bodyPr vert="horz" lIns="92784" tIns="46392" rIns="92784" bIns="46392" rtlCol="0" anchor="b"/>
          <a:lstStyle>
            <a:lvl1pPr algn="l">
              <a:defRPr sz="1200"/>
            </a:lvl1pPr>
          </a:lstStyle>
          <a:p>
            <a:endParaRPr lang="en-CA"/>
          </a:p>
        </p:txBody>
      </p:sp>
      <p:sp>
        <p:nvSpPr>
          <p:cNvPr id="7" name="Slide Number Placeholder 6"/>
          <p:cNvSpPr>
            <a:spLocks noGrp="1"/>
          </p:cNvSpPr>
          <p:nvPr>
            <p:ph type="sldNum" sz="quarter" idx="5"/>
          </p:nvPr>
        </p:nvSpPr>
        <p:spPr>
          <a:xfrm>
            <a:off x="5273002" y="6670726"/>
            <a:ext cx="4033944" cy="351155"/>
          </a:xfrm>
          <a:prstGeom prst="rect">
            <a:avLst/>
          </a:prstGeom>
        </p:spPr>
        <p:txBody>
          <a:bodyPr vert="horz" lIns="92784" tIns="46392" rIns="92784" bIns="46392" rtlCol="0" anchor="b"/>
          <a:lstStyle>
            <a:lvl1pPr algn="r">
              <a:defRPr sz="1200"/>
            </a:lvl1pPr>
          </a:lstStyle>
          <a:p>
            <a:fld id="{42005E50-D194-461E-BB22-895FC0858391}" type="slidenum">
              <a:rPr lang="en-CA" smtClean="0"/>
              <a:t>‹#›</a:t>
            </a:fld>
            <a:endParaRPr lang="en-CA"/>
          </a:p>
        </p:txBody>
      </p:sp>
    </p:spTree>
    <p:extLst>
      <p:ext uri="{BB962C8B-B14F-4D97-AF65-F5344CB8AC3E}">
        <p14:creationId xmlns:p14="http://schemas.microsoft.com/office/powerpoint/2010/main" val="213074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a:t>
            </a:fld>
            <a:endParaRPr lang="en-CA"/>
          </a:p>
        </p:txBody>
      </p:sp>
    </p:spTree>
    <p:extLst>
      <p:ext uri="{BB962C8B-B14F-4D97-AF65-F5344CB8AC3E}">
        <p14:creationId xmlns:p14="http://schemas.microsoft.com/office/powerpoint/2010/main" val="106680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9</a:t>
            </a:fld>
            <a:endParaRPr lang="en-CA"/>
          </a:p>
        </p:txBody>
      </p:sp>
    </p:spTree>
    <p:extLst>
      <p:ext uri="{BB962C8B-B14F-4D97-AF65-F5344CB8AC3E}">
        <p14:creationId xmlns:p14="http://schemas.microsoft.com/office/powerpoint/2010/main" val="426243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10</a:t>
            </a:fld>
            <a:endParaRPr lang="en-CA"/>
          </a:p>
        </p:txBody>
      </p:sp>
    </p:spTree>
    <p:extLst>
      <p:ext uri="{BB962C8B-B14F-4D97-AF65-F5344CB8AC3E}">
        <p14:creationId xmlns:p14="http://schemas.microsoft.com/office/powerpoint/2010/main" val="1599759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chromameter</a:t>
            </a:r>
            <a:r>
              <a:rPr lang="en-CA" baseline="0" dirty="0"/>
              <a:t> is a tool for precise and objective assessment of surface color</a:t>
            </a:r>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11</a:t>
            </a:fld>
            <a:endParaRPr lang="en-CA"/>
          </a:p>
        </p:txBody>
      </p:sp>
    </p:spTree>
    <p:extLst>
      <p:ext uri="{BB962C8B-B14F-4D97-AF65-F5344CB8AC3E}">
        <p14:creationId xmlns:p14="http://schemas.microsoft.com/office/powerpoint/2010/main" val="378764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2005E50-D194-461E-BB22-895FC0858391}" type="slidenum">
              <a:rPr lang="en-CA" smtClean="0"/>
              <a:t>13</a:t>
            </a:fld>
            <a:endParaRPr lang="en-CA"/>
          </a:p>
        </p:txBody>
      </p:sp>
    </p:spTree>
    <p:extLst>
      <p:ext uri="{BB962C8B-B14F-4D97-AF65-F5344CB8AC3E}">
        <p14:creationId xmlns:p14="http://schemas.microsoft.com/office/powerpoint/2010/main" val="242202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2023-09-13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57455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2023-09-13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490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2023-09-13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556084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B0D21BF-AACF-44AE-968E-C879CFB0669A}" type="datetimeFigureOut">
              <a:rPr lang="en-CA" smtClean="0"/>
              <a:t>2023-09-13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566124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D21BF-AACF-44AE-968E-C879CFB0669A}" type="datetimeFigureOut">
              <a:rPr lang="en-CA" smtClean="0"/>
              <a:t>2023-09-13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424522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6B0D21BF-AACF-44AE-968E-C879CFB0669A}" type="datetimeFigureOut">
              <a:rPr lang="en-CA" smtClean="0"/>
              <a:t>2023-09-13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85415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6B0D21BF-AACF-44AE-968E-C879CFB0669A}" type="datetimeFigureOut">
              <a:rPr lang="en-CA" smtClean="0"/>
              <a:t>2023-09-13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4219900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6B0D21BF-AACF-44AE-968E-C879CFB0669A}" type="datetimeFigureOut">
              <a:rPr lang="en-CA" smtClean="0"/>
              <a:t>2023-09-13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961561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D21BF-AACF-44AE-968E-C879CFB0669A}" type="datetimeFigureOut">
              <a:rPr lang="en-CA" smtClean="0"/>
              <a:t>2023-09-13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227419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D21BF-AACF-44AE-968E-C879CFB0669A}" type="datetimeFigureOut">
              <a:rPr lang="en-CA" smtClean="0"/>
              <a:t>2023-09-13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3495583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D21BF-AACF-44AE-968E-C879CFB0669A}" type="datetimeFigureOut">
              <a:rPr lang="en-CA" smtClean="0"/>
              <a:t>2023-09-13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8238FE-8793-4B96-BDED-812CA59CDFC0}" type="slidenum">
              <a:rPr lang="en-CA" smtClean="0"/>
              <a:t>‹#›</a:t>
            </a:fld>
            <a:endParaRPr lang="en-CA"/>
          </a:p>
        </p:txBody>
      </p:sp>
    </p:spTree>
    <p:extLst>
      <p:ext uri="{BB962C8B-B14F-4D97-AF65-F5344CB8AC3E}">
        <p14:creationId xmlns:p14="http://schemas.microsoft.com/office/powerpoint/2010/main" val="168037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D21BF-AACF-44AE-968E-C879CFB0669A}" type="datetimeFigureOut">
              <a:rPr lang="en-CA" smtClean="0"/>
              <a:t>2023-09-13</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238FE-8793-4B96-BDED-812CA59CDFC0}" type="slidenum">
              <a:rPr lang="en-CA" smtClean="0"/>
              <a:t>‹#›</a:t>
            </a:fld>
            <a:endParaRPr lang="en-CA"/>
          </a:p>
        </p:txBody>
      </p:sp>
    </p:spTree>
    <p:extLst>
      <p:ext uri="{BB962C8B-B14F-4D97-AF65-F5344CB8AC3E}">
        <p14:creationId xmlns:p14="http://schemas.microsoft.com/office/powerpoint/2010/main" val="2502743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640" y="1772816"/>
            <a:ext cx="8766720" cy="1440160"/>
          </a:xfrm>
        </p:spPr>
        <p:txBody>
          <a:bodyPr>
            <a:normAutofit/>
          </a:bodyPr>
          <a:lstStyle/>
          <a:p>
            <a:r>
              <a:rPr lang="en-CA" sz="3200" b="1" dirty="0">
                <a:effectLst/>
                <a:latin typeface="Calibri" panose="020F0502020204030204" pitchFamily="34" charset="0"/>
                <a:ea typeface="Calibri" panose="020F0502020204030204" pitchFamily="34" charset="0"/>
                <a:cs typeface="Times New Roman" panose="02020603050405020304" pitchFamily="18" charset="0"/>
              </a:rPr>
              <a:t>Exploring alternative methods for distinguishing between different groups of snow crab in the field</a:t>
            </a:r>
            <a:endParaRPr lang="en-CA" sz="6600" dirty="0"/>
          </a:p>
        </p:txBody>
      </p:sp>
      <p:sp>
        <p:nvSpPr>
          <p:cNvPr id="7" name="Title 1">
            <a:extLst>
              <a:ext uri="{FF2B5EF4-FFF2-40B4-BE49-F238E27FC236}">
                <a16:creationId xmlns:a16="http://schemas.microsoft.com/office/drawing/2014/main" id="{47D99B4B-8748-F63C-BBF1-C854591DADB0}"/>
              </a:ext>
            </a:extLst>
          </p:cNvPr>
          <p:cNvSpPr txBox="1">
            <a:spLocks/>
          </p:cNvSpPr>
          <p:nvPr/>
        </p:nvSpPr>
        <p:spPr>
          <a:xfrm>
            <a:off x="611560" y="3284984"/>
            <a:ext cx="7920880" cy="1152128"/>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800" i="1" dirty="0">
                <a:latin typeface="Calibri" panose="020F0502020204030204" pitchFamily="34" charset="0"/>
                <a:ea typeface="Calibri" panose="020F0502020204030204" pitchFamily="34" charset="0"/>
                <a:cs typeface="Times New Roman" panose="02020603050405020304" pitchFamily="18" charset="0"/>
              </a:rPr>
              <a:t>Determining carapace condition from field photos or near-infrared spectroscopy using statistical methods or AI</a:t>
            </a:r>
            <a:endParaRPr lang="en-CA" sz="6000" i="1" dirty="0"/>
          </a:p>
        </p:txBody>
      </p:sp>
    </p:spTree>
    <p:extLst>
      <p:ext uri="{BB962C8B-B14F-4D97-AF65-F5344CB8AC3E}">
        <p14:creationId xmlns:p14="http://schemas.microsoft.com/office/powerpoint/2010/main" val="50655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88640"/>
            <a:ext cx="8892480" cy="720080"/>
          </a:xfrm>
        </p:spPr>
        <p:txBody>
          <a:bodyPr>
            <a:normAutofit/>
          </a:bodyPr>
          <a:lstStyle/>
          <a:p>
            <a:r>
              <a:rPr lang="fr-CA" sz="3600" b="1" dirty="0"/>
              <a:t>Methods: </a:t>
            </a:r>
            <a:r>
              <a:rPr lang="fr-CA" sz="3600" b="1" dirty="0" err="1"/>
              <a:t>Other</a:t>
            </a:r>
            <a:endParaRPr lang="en-CA" sz="3600" b="1" dirty="0"/>
          </a:p>
        </p:txBody>
      </p:sp>
      <p:sp>
        <p:nvSpPr>
          <p:cNvPr id="3" name="Subtitle 2"/>
          <p:cNvSpPr>
            <a:spLocks noGrp="1"/>
          </p:cNvSpPr>
          <p:nvPr>
            <p:ph type="subTitle" idx="1"/>
          </p:nvPr>
        </p:nvSpPr>
        <p:spPr>
          <a:xfrm>
            <a:off x="467544" y="1196752"/>
            <a:ext cx="8460432" cy="4464496"/>
          </a:xfrm>
        </p:spPr>
        <p:txBody>
          <a:bodyPr>
            <a:normAutofit/>
          </a:bodyPr>
          <a:lstStyle/>
          <a:p>
            <a:pPr marL="342900" marR="0" lvl="0" indent="-342900" algn="l">
              <a:lnSpc>
                <a:spcPct val="115000"/>
              </a:lnSpc>
              <a:spcBef>
                <a:spcPts val="0"/>
              </a:spcBef>
              <a:spcAft>
                <a:spcPts val="1000"/>
              </a:spcAft>
              <a:buFont typeface="Symbol" panose="05050102010706020507" pitchFamily="18" charset="2"/>
              <a:buChar char=""/>
            </a:pPr>
            <a:r>
              <a:rPr lang="en-CA" sz="2000" dirty="0">
                <a:solidFill>
                  <a:schemeClr val="tx1"/>
                </a:solidFill>
                <a:effectLst/>
                <a:ea typeface="Calibri" panose="020F0502020204030204" pitchFamily="34" charset="0"/>
                <a:cs typeface="Times New Roman" panose="02020603050405020304" pitchFamily="18" charset="0"/>
              </a:rPr>
              <a:t>Take colorimeter reading (chela &amp; </a:t>
            </a:r>
            <a:r>
              <a:rPr lang="en-CA" sz="2000" dirty="0" err="1">
                <a:solidFill>
                  <a:schemeClr val="tx1"/>
                </a:solidFill>
                <a:effectLst/>
                <a:ea typeface="Calibri" panose="020F0502020204030204" pitchFamily="34" charset="0"/>
                <a:cs typeface="Times New Roman" panose="02020603050405020304" pitchFamily="18" charset="0"/>
              </a:rPr>
              <a:t>merus</a:t>
            </a:r>
            <a:r>
              <a:rPr lang="en-CA" sz="2000" dirty="0">
                <a:solidFill>
                  <a:schemeClr val="tx1"/>
                </a:solidFill>
                <a:effectLst/>
                <a:ea typeface="Calibri" panose="020F0502020204030204" pitchFamily="34" charset="0"/>
                <a:cs typeface="Times New Roman" panose="02020603050405020304" pitchFamily="18" charset="0"/>
              </a:rPr>
              <a:t> of 2</a:t>
            </a:r>
            <a:r>
              <a:rPr lang="en-CA" sz="2000" baseline="30000" dirty="0">
                <a:solidFill>
                  <a:schemeClr val="tx1"/>
                </a:solidFill>
                <a:effectLst/>
                <a:ea typeface="Calibri" panose="020F0502020204030204" pitchFamily="34" charset="0"/>
                <a:cs typeface="Times New Roman" panose="02020603050405020304" pitchFamily="18" charset="0"/>
              </a:rPr>
              <a:t>nd</a:t>
            </a:r>
            <a:r>
              <a:rPr lang="en-CA" sz="2000" dirty="0">
                <a:solidFill>
                  <a:schemeClr val="tx1"/>
                </a:solidFill>
                <a:effectLst/>
                <a:ea typeface="Calibri" panose="020F0502020204030204" pitchFamily="34" charset="0"/>
                <a:cs typeface="Times New Roman" panose="02020603050405020304" pitchFamily="18" charset="0"/>
              </a:rPr>
              <a:t> pereopod and chela). L*a*b color scale was used. </a:t>
            </a:r>
          </a:p>
          <a:p>
            <a:pPr marL="342900" marR="0" lvl="0" indent="-342900" algn="l">
              <a:lnSpc>
                <a:spcPct val="115000"/>
              </a:lnSpc>
              <a:spcBef>
                <a:spcPts val="0"/>
              </a:spcBef>
              <a:spcAft>
                <a:spcPts val="1000"/>
              </a:spcAft>
              <a:buFont typeface="Symbol" panose="05050102010706020507" pitchFamily="18" charset="2"/>
              <a:buChar char=""/>
            </a:pPr>
            <a:r>
              <a:rPr lang="en-CA" sz="2000" dirty="0">
                <a:solidFill>
                  <a:schemeClr val="tx1"/>
                </a:solidFill>
                <a:effectLst/>
                <a:ea typeface="Calibri" panose="020F0502020204030204" pitchFamily="34" charset="0"/>
                <a:cs typeface="Times New Roman" panose="02020603050405020304" pitchFamily="18" charset="0"/>
              </a:rPr>
              <a:t>Take durometer reading (chela). Durometer was old and uncalibrated.</a:t>
            </a:r>
          </a:p>
          <a:p>
            <a:pPr marL="342900" marR="0" lvl="0" indent="-342900" algn="l">
              <a:lnSpc>
                <a:spcPct val="115000"/>
              </a:lnSpc>
              <a:spcBef>
                <a:spcPts val="0"/>
              </a:spcBef>
              <a:spcAft>
                <a:spcPts val="1000"/>
              </a:spcAft>
              <a:buFont typeface="Symbol" panose="05050102010706020507" pitchFamily="18" charset="2"/>
              <a:buChar char=""/>
            </a:pPr>
            <a:r>
              <a:rPr lang="en-CA" sz="2000" dirty="0">
                <a:solidFill>
                  <a:schemeClr val="tx1"/>
                </a:solidFill>
                <a:ea typeface="Calibri" panose="020F0502020204030204" pitchFamily="34" charset="0"/>
                <a:cs typeface="Times New Roman" panose="02020603050405020304" pitchFamily="18" charset="0"/>
              </a:rPr>
              <a:t>Photos dorsal and ventral photos with fairly controlled lighting and fixed distance from crab.</a:t>
            </a:r>
            <a:endParaRPr lang="en-CA" sz="2000" dirty="0">
              <a:solidFill>
                <a:schemeClr val="tx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0122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88640"/>
            <a:ext cx="8892480" cy="648072"/>
          </a:xfrm>
        </p:spPr>
        <p:txBody>
          <a:bodyPr>
            <a:normAutofit/>
          </a:bodyPr>
          <a:lstStyle/>
          <a:p>
            <a:r>
              <a:rPr lang="fr-CA" sz="3600" b="1" dirty="0"/>
              <a:t>Methods : </a:t>
            </a:r>
            <a:r>
              <a:rPr lang="fr-CA" sz="3600" b="1" dirty="0" err="1"/>
              <a:t>Hemolymph</a:t>
            </a:r>
            <a:r>
              <a:rPr lang="fr-CA" sz="3600" b="1" dirty="0"/>
              <a:t> sampling</a:t>
            </a:r>
            <a:endParaRPr lang="en-CA" sz="3600" b="1" dirty="0"/>
          </a:p>
        </p:txBody>
      </p:sp>
      <p:sp>
        <p:nvSpPr>
          <p:cNvPr id="3" name="Subtitle 2"/>
          <p:cNvSpPr>
            <a:spLocks noGrp="1"/>
          </p:cNvSpPr>
          <p:nvPr>
            <p:ph type="subTitle" idx="1"/>
          </p:nvPr>
        </p:nvSpPr>
        <p:spPr>
          <a:xfrm>
            <a:off x="611560" y="1196752"/>
            <a:ext cx="7992888" cy="2808312"/>
          </a:xfrm>
        </p:spPr>
        <p:txBody>
          <a:bodyPr>
            <a:normAutofit lnSpcReduction="10000"/>
          </a:bodyPr>
          <a:lstStyle/>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Spray area of hemolymph sampling with 70% ETOH</a:t>
            </a:r>
          </a:p>
          <a:p>
            <a:pPr marL="800100" lvl="1"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Area of sampling: distal dorsal carapace, take picture.</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Ventral side at the base of the 5</a:t>
            </a:r>
            <a:r>
              <a:rPr lang="en-US" sz="2000" baseline="30000" dirty="0">
                <a:solidFill>
                  <a:schemeClr val="tx1"/>
                </a:solidFill>
                <a:latin typeface="+mj-lt"/>
                <a:ea typeface="Calibri" panose="020F0502020204030204" pitchFamily="34" charset="0"/>
                <a:cs typeface="Times New Roman" panose="02020603050405020304" pitchFamily="18" charset="0"/>
              </a:rPr>
              <a:t>th</a:t>
            </a:r>
            <a:r>
              <a:rPr lang="en-US" sz="2000" dirty="0">
                <a:solidFill>
                  <a:schemeClr val="tx1"/>
                </a:solidFill>
                <a:latin typeface="+mj-lt"/>
                <a:ea typeface="Calibri" panose="020F0502020204030204" pitchFamily="34" charset="0"/>
                <a:cs typeface="Times New Roman" panose="02020603050405020304" pitchFamily="18" charset="0"/>
              </a:rPr>
              <a:t> pereiopod.</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Using a 5ml syringe, sample 2-3 ml of hemolymph.</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P</a:t>
            </a:r>
            <a:r>
              <a:rPr lang="en-US" sz="2000" dirty="0">
                <a:solidFill>
                  <a:schemeClr val="tx1"/>
                </a:solidFill>
                <a:effectLst/>
                <a:latin typeface="+mj-lt"/>
                <a:ea typeface="Calibri" panose="020F0502020204030204" pitchFamily="34" charset="0"/>
                <a:cs typeface="Times New Roman" panose="02020603050405020304" pitchFamily="18" charset="0"/>
              </a:rPr>
              <a:t>lace 1-2 drops on refractometer. </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R</a:t>
            </a:r>
            <a:r>
              <a:rPr lang="en-US" sz="2000" dirty="0">
                <a:solidFill>
                  <a:schemeClr val="tx1"/>
                </a:solidFill>
                <a:effectLst/>
                <a:latin typeface="+mj-lt"/>
                <a:ea typeface="Calibri" panose="020F0502020204030204" pitchFamily="34" charset="0"/>
                <a:cs typeface="Times New Roman" panose="02020603050405020304" pitchFamily="18" charset="0"/>
              </a:rPr>
              <a:t>ead and record protein amount.</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C</a:t>
            </a:r>
            <a:r>
              <a:rPr lang="en-US" sz="2000" dirty="0">
                <a:solidFill>
                  <a:schemeClr val="tx1"/>
                </a:solidFill>
                <a:effectLst/>
                <a:latin typeface="+mj-lt"/>
                <a:ea typeface="Calibri" panose="020F0502020204030204" pitchFamily="34" charset="0"/>
                <a:cs typeface="Times New Roman" panose="02020603050405020304" pitchFamily="18" charset="0"/>
              </a:rPr>
              <a:t>lean refractometer with distilled water and Kim wipes.</a:t>
            </a:r>
          </a:p>
          <a:p>
            <a:pPr marL="342900" indent="-342900" algn="l">
              <a:lnSpc>
                <a:spcPct val="115000"/>
              </a:lnSpc>
              <a:spcBef>
                <a:spcPts val="0"/>
              </a:spcBef>
              <a:buFont typeface="Symbol" panose="05050102010706020507" pitchFamily="18" charset="2"/>
              <a:buChar char=""/>
            </a:pPr>
            <a:r>
              <a:rPr lang="en-US" sz="2000" dirty="0">
                <a:solidFill>
                  <a:schemeClr val="tx1"/>
                </a:solidFill>
                <a:latin typeface="+mj-lt"/>
                <a:ea typeface="Calibri" panose="020F0502020204030204" pitchFamily="34" charset="0"/>
                <a:cs typeface="Times New Roman" panose="02020603050405020304" pitchFamily="18" charset="0"/>
              </a:rPr>
              <a:t>Units in mmol/L (probably).</a:t>
            </a:r>
            <a:endParaRPr lang="en-US" sz="2000" dirty="0">
              <a:solidFill>
                <a:schemeClr val="tx1"/>
              </a:solidFill>
              <a:effectLst/>
              <a:latin typeface="+mj-lt"/>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24F8D71-8A2C-04CB-C789-E3AD32B8058C}"/>
              </a:ext>
            </a:extLst>
          </p:cNvPr>
          <p:cNvSpPr txBox="1"/>
          <p:nvPr/>
        </p:nvSpPr>
        <p:spPr>
          <a:xfrm>
            <a:off x="827584" y="4365104"/>
            <a:ext cx="7992888" cy="646331"/>
          </a:xfrm>
          <a:prstGeom prst="rect">
            <a:avLst/>
          </a:prstGeom>
          <a:noFill/>
        </p:spPr>
        <p:txBody>
          <a:bodyPr wrap="square" rtlCol="0">
            <a:spAutoFit/>
          </a:bodyPr>
          <a:lstStyle/>
          <a:p>
            <a:r>
              <a:rPr lang="fr-CA" b="1" i="1" dirty="0" err="1"/>
              <a:t>Intended</a:t>
            </a:r>
            <a:r>
              <a:rPr lang="fr-CA" b="1" i="1" dirty="0"/>
              <a:t> use</a:t>
            </a:r>
            <a:r>
              <a:rPr lang="fr-CA" i="1" dirty="0"/>
              <a:t>: </a:t>
            </a:r>
            <a:r>
              <a:rPr lang="fr-CA" i="1" dirty="0" err="1"/>
              <a:t>Hemolymph</a:t>
            </a:r>
            <a:r>
              <a:rPr lang="fr-CA" i="1" dirty="0"/>
              <a:t> </a:t>
            </a:r>
            <a:r>
              <a:rPr lang="fr-CA" i="1" dirty="0" err="1"/>
              <a:t>protein</a:t>
            </a:r>
            <a:r>
              <a:rPr lang="fr-CA" i="1" dirty="0"/>
              <a:t> content </a:t>
            </a:r>
            <a:r>
              <a:rPr lang="fr-CA" i="1" dirty="0" err="1"/>
              <a:t>normally</a:t>
            </a:r>
            <a:r>
              <a:rPr lang="fr-CA" i="1" dirty="0"/>
              <a:t> </a:t>
            </a:r>
            <a:r>
              <a:rPr lang="fr-CA" i="1" dirty="0" err="1"/>
              <a:t>decreases</a:t>
            </a:r>
            <a:r>
              <a:rPr lang="fr-CA" i="1" dirty="0"/>
              <a:t> </a:t>
            </a:r>
            <a:r>
              <a:rPr lang="fr-CA" i="1" dirty="0" err="1"/>
              <a:t>after</a:t>
            </a:r>
            <a:r>
              <a:rPr lang="fr-CA" i="1" dirty="0"/>
              <a:t> </a:t>
            </a:r>
            <a:r>
              <a:rPr lang="fr-CA" i="1" dirty="0" err="1"/>
              <a:t>moulting</a:t>
            </a:r>
            <a:r>
              <a:rPr lang="fr-CA" i="1" dirty="0"/>
              <a:t>, but can </a:t>
            </a:r>
            <a:r>
              <a:rPr lang="fr-CA" i="1" dirty="0" err="1"/>
              <a:t>vary</a:t>
            </a:r>
            <a:r>
              <a:rPr lang="fr-CA" i="1" dirty="0"/>
              <a:t> </a:t>
            </a:r>
            <a:r>
              <a:rPr lang="fr-CA" i="1" dirty="0" err="1"/>
              <a:t>between</a:t>
            </a:r>
            <a:r>
              <a:rPr lang="fr-CA" i="1" dirty="0"/>
              <a:t> </a:t>
            </a:r>
            <a:r>
              <a:rPr lang="fr-CA" i="1" dirty="0" err="1"/>
              <a:t>individuals</a:t>
            </a:r>
            <a:r>
              <a:rPr lang="fr-CA" i="1" dirty="0"/>
              <a:t> via stress or </a:t>
            </a:r>
            <a:r>
              <a:rPr lang="fr-CA" i="1" dirty="0" err="1"/>
              <a:t>other</a:t>
            </a:r>
            <a:r>
              <a:rPr lang="fr-CA" i="1" dirty="0"/>
              <a:t> </a:t>
            </a:r>
            <a:r>
              <a:rPr lang="fr-CA" i="1" dirty="0" err="1"/>
              <a:t>factors</a:t>
            </a:r>
            <a:r>
              <a:rPr lang="fr-CA" i="1" dirty="0"/>
              <a:t>. </a:t>
            </a:r>
            <a:endParaRPr lang="en-US" i="1" dirty="0"/>
          </a:p>
        </p:txBody>
      </p:sp>
    </p:spTree>
    <p:extLst>
      <p:ext uri="{BB962C8B-B14F-4D97-AF65-F5344CB8AC3E}">
        <p14:creationId xmlns:p14="http://schemas.microsoft.com/office/powerpoint/2010/main" val="3740907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22E5-DB49-F487-E747-3B884BCA516B}"/>
              </a:ext>
            </a:extLst>
          </p:cNvPr>
          <p:cNvSpPr>
            <a:spLocks noGrp="1"/>
          </p:cNvSpPr>
          <p:nvPr>
            <p:ph type="title"/>
          </p:nvPr>
        </p:nvSpPr>
        <p:spPr>
          <a:xfrm>
            <a:off x="457200" y="274638"/>
            <a:ext cx="8229600" cy="634082"/>
          </a:xfrm>
        </p:spPr>
        <p:txBody>
          <a:bodyPr>
            <a:normAutofit fontScale="90000"/>
          </a:bodyPr>
          <a:lstStyle/>
          <a:p>
            <a:pPr algn="l"/>
            <a:r>
              <a:rPr lang="fr-CA" sz="3600" dirty="0" err="1"/>
              <a:t>Frozen</a:t>
            </a:r>
            <a:r>
              <a:rPr lang="fr-CA" sz="3600" dirty="0"/>
              <a:t> </a:t>
            </a:r>
            <a:r>
              <a:rPr lang="fr-CA" sz="3600" dirty="0" err="1"/>
              <a:t>samples</a:t>
            </a:r>
            <a:r>
              <a:rPr lang="fr-CA" sz="3600" dirty="0"/>
              <a:t>:</a:t>
            </a:r>
            <a:endParaRPr lang="en-US" sz="3600" dirty="0"/>
          </a:p>
        </p:txBody>
      </p:sp>
      <p:sp>
        <p:nvSpPr>
          <p:cNvPr id="3" name="Content Placeholder 2">
            <a:extLst>
              <a:ext uri="{FF2B5EF4-FFF2-40B4-BE49-F238E27FC236}">
                <a16:creationId xmlns:a16="http://schemas.microsoft.com/office/drawing/2014/main" id="{2EF590B1-6CF4-7429-7C37-AA1712D74162}"/>
              </a:ext>
            </a:extLst>
          </p:cNvPr>
          <p:cNvSpPr>
            <a:spLocks noGrp="1"/>
          </p:cNvSpPr>
          <p:nvPr>
            <p:ph idx="1"/>
          </p:nvPr>
        </p:nvSpPr>
        <p:spPr/>
        <p:txBody>
          <a:bodyPr>
            <a:normAutofit/>
          </a:bodyPr>
          <a:lstStyle/>
          <a:p>
            <a:r>
              <a:rPr lang="fr-CA" sz="1800" dirty="0" err="1"/>
              <a:t>During</a:t>
            </a:r>
            <a:r>
              <a:rPr lang="fr-CA" sz="1800" dirty="0"/>
              <a:t> the course of the </a:t>
            </a:r>
            <a:r>
              <a:rPr lang="fr-CA" sz="1800" dirty="0" err="1"/>
              <a:t>study</a:t>
            </a:r>
            <a:r>
              <a:rPr lang="fr-CA" sz="1800" dirty="0"/>
              <a:t>, the chiller </a:t>
            </a:r>
            <a:r>
              <a:rPr lang="fr-CA" sz="1800" dirty="0" err="1"/>
              <a:t>used</a:t>
            </a:r>
            <a:r>
              <a:rPr lang="fr-CA" sz="1800" dirty="0"/>
              <a:t> to store </a:t>
            </a:r>
            <a:r>
              <a:rPr lang="fr-CA" sz="1800" dirty="0" err="1"/>
              <a:t>crab</a:t>
            </a:r>
            <a:r>
              <a:rPr lang="fr-CA" sz="1800" dirty="0"/>
              <a:t> </a:t>
            </a:r>
            <a:r>
              <a:rPr lang="fr-CA" sz="1800" dirty="0" err="1"/>
              <a:t>prior</a:t>
            </a:r>
            <a:r>
              <a:rPr lang="fr-CA" sz="1800" dirty="0"/>
              <a:t> to sampling </a:t>
            </a:r>
            <a:r>
              <a:rPr lang="fr-CA" sz="1800" dirty="0" err="1"/>
              <a:t>broke</a:t>
            </a:r>
            <a:r>
              <a:rPr lang="fr-CA" sz="1800" dirty="0"/>
              <a:t> down. A </a:t>
            </a:r>
            <a:r>
              <a:rPr lang="fr-CA" sz="1800" dirty="0" err="1"/>
              <a:t>a</a:t>
            </a:r>
            <a:r>
              <a:rPr lang="fr-CA" sz="1800" dirty="0"/>
              <a:t> </a:t>
            </a:r>
            <a:r>
              <a:rPr lang="fr-CA" sz="1800" dirty="0" err="1"/>
              <a:t>remedy</a:t>
            </a:r>
            <a:r>
              <a:rPr lang="fr-CA" sz="1800" dirty="0"/>
              <a:t>, a </a:t>
            </a:r>
            <a:r>
              <a:rPr lang="fr-CA" sz="1800" dirty="0" err="1"/>
              <a:t>random</a:t>
            </a:r>
            <a:r>
              <a:rPr lang="fr-CA" sz="1800" dirty="0"/>
              <a:t> </a:t>
            </a:r>
            <a:r>
              <a:rPr lang="fr-CA" sz="1800" dirty="0" err="1"/>
              <a:t>sample</a:t>
            </a:r>
            <a:r>
              <a:rPr lang="fr-CA" sz="1800" dirty="0"/>
              <a:t> of </a:t>
            </a:r>
            <a:r>
              <a:rPr lang="en-US" sz="1800" dirty="0"/>
              <a:t>~20 crab were frozen.</a:t>
            </a:r>
          </a:p>
          <a:p>
            <a:r>
              <a:rPr lang="en-US" sz="1800" dirty="0"/>
              <a:t>Some of these crab may have been measured, but other were not. Crab were not labelled, so matching crab to the existing data set is difficult. It may be possible to achieve matching by using crab size measurements and photos. Also, </a:t>
            </a:r>
            <a:r>
              <a:rPr lang="en-US" sz="1800" b="1" dirty="0"/>
              <a:t>crab missing their 2</a:t>
            </a:r>
            <a:r>
              <a:rPr lang="en-US" sz="1800" b="1" baseline="30000" dirty="0"/>
              <a:t>nd</a:t>
            </a:r>
            <a:r>
              <a:rPr lang="en-US" sz="1800" b="1" dirty="0"/>
              <a:t> pereiopod likely indicated that they were sampled</a:t>
            </a:r>
            <a:r>
              <a:rPr lang="en-US" sz="1800" dirty="0"/>
              <a:t>.</a:t>
            </a:r>
            <a:endParaRPr lang="fr-CA" sz="1800" dirty="0"/>
          </a:p>
          <a:p>
            <a:r>
              <a:rPr lang="fr-CA" sz="1800" dirty="0"/>
              <a:t>For </a:t>
            </a:r>
            <a:r>
              <a:rPr lang="fr-CA" sz="1800" dirty="0" err="1"/>
              <a:t>each</a:t>
            </a:r>
            <a:r>
              <a:rPr lang="fr-CA" sz="1800" dirty="0"/>
              <a:t> </a:t>
            </a:r>
            <a:r>
              <a:rPr lang="fr-CA" sz="1800" dirty="0" err="1"/>
              <a:t>crab</a:t>
            </a:r>
            <a:r>
              <a:rPr lang="fr-CA" sz="1800" dirty="0"/>
              <a:t> </a:t>
            </a:r>
            <a:r>
              <a:rPr lang="fr-CA" sz="1800" dirty="0" err="1"/>
              <a:t>sampled</a:t>
            </a:r>
            <a:r>
              <a:rPr lang="fr-CA" sz="1800" dirty="0"/>
              <a:t>, the 2</a:t>
            </a:r>
            <a:r>
              <a:rPr lang="fr-CA" sz="1800" baseline="30000" dirty="0"/>
              <a:t>nd</a:t>
            </a:r>
            <a:r>
              <a:rPr lang="fr-CA" sz="1800" dirty="0"/>
              <a:t> </a:t>
            </a:r>
            <a:r>
              <a:rPr lang="fr-CA" sz="1800" dirty="0" err="1"/>
              <a:t>pereiopod</a:t>
            </a:r>
            <a:r>
              <a:rPr lang="fr-CA" sz="1800" dirty="0"/>
              <a:t> </a:t>
            </a:r>
            <a:r>
              <a:rPr lang="fr-CA" sz="1800" dirty="0" err="1"/>
              <a:t>was</a:t>
            </a:r>
            <a:r>
              <a:rPr lang="fr-CA" sz="1800" dirty="0"/>
              <a:t> </a:t>
            </a:r>
            <a:r>
              <a:rPr lang="fr-CA" sz="1800" dirty="0" err="1"/>
              <a:t>datached</a:t>
            </a:r>
            <a:r>
              <a:rPr lang="fr-CA" sz="1800" dirty="0"/>
              <a:t> and </a:t>
            </a:r>
            <a:r>
              <a:rPr lang="fr-CA" sz="1800" dirty="0" err="1"/>
              <a:t>frozen</a:t>
            </a:r>
            <a:r>
              <a:rPr lang="fr-CA" sz="1800" dirty="0"/>
              <a:t> for </a:t>
            </a:r>
            <a:r>
              <a:rPr lang="fr-CA" sz="1800" dirty="0" err="1"/>
              <a:t>later</a:t>
            </a:r>
            <a:r>
              <a:rPr lang="fr-CA" sz="1800" dirty="0"/>
              <a:t> </a:t>
            </a:r>
            <a:r>
              <a:rPr lang="fr-CA" sz="1800" dirty="0" err="1"/>
              <a:t>measurement</a:t>
            </a:r>
            <a:r>
              <a:rPr lang="fr-CA" sz="1800" dirty="0"/>
              <a:t> (e.g. </a:t>
            </a:r>
            <a:r>
              <a:rPr lang="fr-CA" sz="1800" dirty="0" err="1"/>
              <a:t>meat</a:t>
            </a:r>
            <a:r>
              <a:rPr lang="fr-CA" sz="1800" dirty="0"/>
              <a:t> content).</a:t>
            </a:r>
          </a:p>
          <a:p>
            <a:r>
              <a:rPr lang="en-CA" sz="1800" dirty="0">
                <a:solidFill>
                  <a:schemeClr val="tx1"/>
                </a:solidFill>
                <a:ea typeface="Calibri" panose="020F0502020204030204" pitchFamily="34" charset="0"/>
                <a:cs typeface="Times New Roman" panose="02020603050405020304" pitchFamily="18" charset="0"/>
              </a:rPr>
              <a:t>Sample leg that was scanned by cutting it with shears and freeze in Ziplock (joint of leg should be sprayed with 70% ethanol before and after leg cutting).</a:t>
            </a:r>
            <a:endParaRPr lang="en-US" sz="1800" dirty="0">
              <a:solidFill>
                <a:schemeClr val="tx1"/>
              </a:solidFill>
              <a:effectLst/>
              <a:ea typeface="Calibri" panose="020F0502020204030204" pitchFamily="34" charset="0"/>
              <a:cs typeface="Times New Roman" panose="02020603050405020304" pitchFamily="18" charset="0"/>
            </a:endParaRPr>
          </a:p>
          <a:p>
            <a:endParaRPr lang="fr-CA" sz="1800" dirty="0"/>
          </a:p>
          <a:p>
            <a:endParaRPr lang="en-US" sz="1800" dirty="0"/>
          </a:p>
        </p:txBody>
      </p:sp>
    </p:spTree>
    <p:extLst>
      <p:ext uri="{BB962C8B-B14F-4D97-AF65-F5344CB8AC3E}">
        <p14:creationId xmlns:p14="http://schemas.microsoft.com/office/powerpoint/2010/main" val="3645990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9552" y="1061120"/>
            <a:ext cx="8136904" cy="5369842"/>
          </a:xfrm>
        </p:spPr>
        <p:txBody>
          <a:bodyPr>
            <a:normAutofit/>
          </a:bodyPr>
          <a:lstStyle/>
          <a:p>
            <a:pPr marL="342900" marR="0" lvl="0" indent="-342900" algn="l">
              <a:lnSpc>
                <a:spcPct val="115000"/>
              </a:lnSpc>
              <a:spcBef>
                <a:spcPts val="0"/>
              </a:spcBef>
              <a:spcAft>
                <a:spcPts val="0"/>
              </a:spcAft>
              <a:buFont typeface="Symbol" panose="05050102010706020507" pitchFamily="18" charset="2"/>
              <a:buChar char=""/>
            </a:pPr>
            <a:r>
              <a:rPr lang="en-CA" sz="2000" dirty="0" err="1">
                <a:solidFill>
                  <a:schemeClr val="tx1"/>
                </a:solidFill>
                <a:effectLst/>
                <a:latin typeface="+mj-lt"/>
                <a:ea typeface="Calibri" panose="020F0502020204030204" pitchFamily="34" charset="0"/>
                <a:cs typeface="Times New Roman" panose="02020603050405020304" pitchFamily="18" charset="0"/>
              </a:rPr>
              <a:t>IPad</a:t>
            </a:r>
            <a:r>
              <a:rPr lang="en-CA" sz="2000" dirty="0">
                <a:solidFill>
                  <a:schemeClr val="tx1"/>
                </a:solidFill>
                <a:effectLst/>
                <a:latin typeface="+mj-lt"/>
                <a:ea typeface="Calibri" panose="020F0502020204030204" pitchFamily="34" charset="0"/>
                <a:cs typeface="Times New Roman" panose="02020603050405020304" pitchFamily="18" charset="0"/>
              </a:rPr>
              <a:t> (data entry).</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Calipers.</a:t>
            </a:r>
          </a:p>
          <a:p>
            <a:pPr marL="342900" indent="-342900" algn="l">
              <a:lnSpc>
                <a:spcPct val="115000"/>
              </a:lnSpc>
              <a:spcBef>
                <a:spcPts val="0"/>
              </a:spcBef>
              <a:buFont typeface="Symbol" panose="05050102010706020507" pitchFamily="18" charset="2"/>
              <a:buChar char=""/>
            </a:pPr>
            <a:r>
              <a:rPr lang="en-CA" sz="2000" dirty="0" err="1">
                <a:solidFill>
                  <a:schemeClr val="tx1"/>
                </a:solidFill>
                <a:effectLst/>
                <a:latin typeface="+mj-lt"/>
                <a:ea typeface="Calibri" panose="020F0502020204030204" pitchFamily="34" charset="0"/>
                <a:cs typeface="Times New Roman" panose="02020603050405020304" pitchFamily="18" charset="0"/>
              </a:rPr>
              <a:t>Tellspec</a:t>
            </a:r>
            <a:r>
              <a:rPr lang="en-CA" sz="2000" dirty="0">
                <a:solidFill>
                  <a:schemeClr val="tx1"/>
                </a:solidFill>
                <a:effectLst/>
                <a:latin typeface="+mj-lt"/>
                <a:ea typeface="Calibri" panose="020F0502020204030204" pitchFamily="34" charset="0"/>
                <a:cs typeface="Times New Roman" panose="02020603050405020304" pitchFamily="18" charset="0"/>
              </a:rPr>
              <a:t> Near-infrared Spectrometer (NIR) (+ cling wrap).</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Colorimeter (Minolta CR-400 Chroma Meter) (+ alcohol swabs for cleaning).</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Durometer (preferably calibrated).</a:t>
            </a:r>
          </a:p>
          <a:p>
            <a:pPr marL="342900" indent="-342900" algn="l">
              <a:lnSpc>
                <a:spcPct val="115000"/>
              </a:lnSpc>
              <a:spcBef>
                <a:spcPts val="0"/>
              </a:spcBef>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Refractometer (+ needles, alcohol spray bottle)</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Laboratory samples:</a:t>
            </a:r>
          </a:p>
          <a:p>
            <a:pPr marL="800100" lvl="1" indent="-342900" algn="l">
              <a:lnSpc>
                <a:spcPct val="115000"/>
              </a:lnSpc>
              <a:spcBef>
                <a:spcPts val="0"/>
              </a:spcBef>
              <a:buFont typeface="Symbol" panose="05050102010706020507" pitchFamily="18" charset="2"/>
              <a:buChar char=""/>
            </a:pPr>
            <a:r>
              <a:rPr lang="en-CA" sz="2000" dirty="0" err="1">
                <a:solidFill>
                  <a:schemeClr val="tx1"/>
                </a:solidFill>
                <a:latin typeface="+mj-lt"/>
                <a:ea typeface="Calibri" panose="020F0502020204030204" pitchFamily="34" charset="0"/>
                <a:cs typeface="Times New Roman" panose="02020603050405020304" pitchFamily="18" charset="0"/>
              </a:rPr>
              <a:t>Ziplocks</a:t>
            </a:r>
            <a:r>
              <a:rPr lang="en-CA" sz="2000" dirty="0">
                <a:solidFill>
                  <a:schemeClr val="tx1"/>
                </a:solidFill>
                <a:effectLst/>
                <a:latin typeface="+mj-lt"/>
                <a:ea typeface="Calibri" panose="020F0502020204030204" pitchFamily="34" charset="0"/>
                <a:cs typeface="Times New Roman" panose="02020603050405020304" pitchFamily="18" charset="0"/>
              </a:rPr>
              <a:t> bags for </a:t>
            </a:r>
            <a:r>
              <a:rPr lang="en-CA" sz="2000" dirty="0" err="1">
                <a:solidFill>
                  <a:schemeClr val="tx1"/>
                </a:solidFill>
                <a:effectLst/>
                <a:latin typeface="+mj-lt"/>
                <a:ea typeface="Calibri" panose="020F0502020204030204" pitchFamily="34" charset="0"/>
                <a:cs typeface="Times New Roman" panose="02020603050405020304" pitchFamily="18" charset="0"/>
              </a:rPr>
              <a:t>merus</a:t>
            </a:r>
            <a:r>
              <a:rPr lang="en-CA" sz="2000" dirty="0">
                <a:solidFill>
                  <a:schemeClr val="tx1"/>
                </a:solidFill>
                <a:effectLst/>
                <a:latin typeface="+mj-lt"/>
                <a:ea typeface="Calibri" panose="020F0502020204030204" pitchFamily="34" charset="0"/>
                <a:cs typeface="Times New Roman" panose="02020603050405020304" pitchFamily="18" charset="0"/>
              </a:rPr>
              <a:t> samples (+ access to freezer).</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Chargers for various devices.</a:t>
            </a: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Dissection tools.</a:t>
            </a: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Stationary (pencils, erasers, …)</a:t>
            </a:r>
            <a:endParaRPr lang="en-US" sz="2000" dirty="0">
              <a:solidFill>
                <a:schemeClr val="tx1"/>
              </a:solidFill>
              <a:effectLst/>
              <a:latin typeface="+mj-l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latin typeface="+mj-lt"/>
                <a:ea typeface="Calibri" panose="020F0502020204030204" pitchFamily="34" charset="0"/>
                <a:cs typeface="Times New Roman" panose="02020603050405020304" pitchFamily="18" charset="0"/>
              </a:rPr>
              <a:t>Shop towels.</a:t>
            </a:r>
          </a:p>
          <a:p>
            <a:pPr marL="342900" marR="0" lvl="0" indent="-342900" algn="l">
              <a:lnSpc>
                <a:spcPct val="115000"/>
              </a:lnSpc>
              <a:spcBef>
                <a:spcPts val="0"/>
              </a:spcBef>
              <a:spcAft>
                <a:spcPts val="0"/>
              </a:spcAft>
              <a:buFont typeface="Symbol" panose="05050102010706020507" pitchFamily="18" charset="2"/>
              <a:buChar char=""/>
            </a:pPr>
            <a:endParaRPr lang="en-CA" sz="2000" dirty="0">
              <a:solidFill>
                <a:schemeClr val="tx1"/>
              </a:solidFill>
              <a:effectLst/>
              <a:latin typeface="+mj-lt"/>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35EE6FB-5719-E2B6-9252-94BFC4FE5391}"/>
              </a:ext>
            </a:extLst>
          </p:cNvPr>
          <p:cNvSpPr txBox="1">
            <a:spLocks/>
          </p:cNvSpPr>
          <p:nvPr/>
        </p:nvSpPr>
        <p:spPr>
          <a:xfrm>
            <a:off x="539552" y="260648"/>
            <a:ext cx="8229600" cy="6340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sz="3600" b="1" dirty="0"/>
              <a:t>Methods: Equipment</a:t>
            </a:r>
            <a:endParaRPr lang="en-CA" sz="3600" b="1" dirty="0"/>
          </a:p>
        </p:txBody>
      </p:sp>
    </p:spTree>
    <p:extLst>
      <p:ext uri="{BB962C8B-B14F-4D97-AF65-F5344CB8AC3E}">
        <p14:creationId xmlns:p14="http://schemas.microsoft.com/office/powerpoint/2010/main" val="1552001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427984" y="1213805"/>
            <a:ext cx="4369454" cy="213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27984" y="3933056"/>
            <a:ext cx="4369454" cy="227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a:extLst>
              <a:ext uri="{FF2B5EF4-FFF2-40B4-BE49-F238E27FC236}">
                <a16:creationId xmlns:a16="http://schemas.microsoft.com/office/drawing/2014/main" id="{06EECC67-79A8-9F29-EAEA-5ED7FE73AB2F}"/>
              </a:ext>
            </a:extLst>
          </p:cNvPr>
          <p:cNvSpPr>
            <a:spLocks noGrp="1"/>
          </p:cNvSpPr>
          <p:nvPr>
            <p:ph type="title"/>
          </p:nvPr>
        </p:nvSpPr>
        <p:spPr>
          <a:xfrm>
            <a:off x="457200" y="274638"/>
            <a:ext cx="8229600" cy="562074"/>
          </a:xfrm>
        </p:spPr>
        <p:txBody>
          <a:bodyPr>
            <a:noAutofit/>
          </a:bodyPr>
          <a:lstStyle/>
          <a:p>
            <a:r>
              <a:rPr lang="en-US" sz="3600" b="1" dirty="0"/>
              <a:t>Methods : Sampling stratification</a:t>
            </a:r>
          </a:p>
        </p:txBody>
      </p:sp>
      <p:sp>
        <p:nvSpPr>
          <p:cNvPr id="5" name="TextBox 4">
            <a:extLst>
              <a:ext uri="{FF2B5EF4-FFF2-40B4-BE49-F238E27FC236}">
                <a16:creationId xmlns:a16="http://schemas.microsoft.com/office/drawing/2014/main" id="{9F1AD00A-B0C2-00B7-5AF0-BCA76402AEC0}"/>
              </a:ext>
            </a:extLst>
          </p:cNvPr>
          <p:cNvSpPr txBox="1"/>
          <p:nvPr/>
        </p:nvSpPr>
        <p:spPr>
          <a:xfrm>
            <a:off x="251520" y="1421324"/>
            <a:ext cx="403244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Male snow crab only.</a:t>
            </a:r>
          </a:p>
          <a:p>
            <a:pPr marL="285750" indent="-285750">
              <a:buFont typeface="Arial" panose="020B0604020202020204" pitchFamily="34" charset="0"/>
              <a:buChar char="•"/>
            </a:pPr>
            <a:r>
              <a:rPr lang="en-US" dirty="0"/>
              <a:t>Maximum of </a:t>
            </a:r>
            <a:r>
              <a:rPr lang="en-US" b="1" dirty="0"/>
              <a:t>5 crab </a:t>
            </a:r>
            <a:r>
              <a:rPr lang="en-US" dirty="0"/>
              <a:t>per category.</a:t>
            </a:r>
          </a:p>
          <a:p>
            <a:pPr marL="285750" indent="-285750">
              <a:buFont typeface="Arial" panose="020B0604020202020204" pitchFamily="34" charset="0"/>
              <a:buChar char="•"/>
            </a:pPr>
            <a:r>
              <a:rPr lang="en-US" dirty="0"/>
              <a:t>Categories stratified by:</a:t>
            </a:r>
          </a:p>
          <a:p>
            <a:pPr marL="742950" lvl="1" indent="-285750">
              <a:buFont typeface="Arial" panose="020B0604020202020204" pitchFamily="34" charset="0"/>
              <a:buChar char="•"/>
            </a:pPr>
            <a:r>
              <a:rPr lang="en-US" b="1" dirty="0"/>
              <a:t>Maturity</a:t>
            </a:r>
            <a:r>
              <a:rPr lang="en-US" dirty="0"/>
              <a:t> (morphometrically immature and mature).</a:t>
            </a:r>
          </a:p>
          <a:p>
            <a:pPr marL="742950" lvl="1" indent="-285750">
              <a:buFont typeface="Arial" panose="020B0604020202020204" pitchFamily="34" charset="0"/>
              <a:buChar char="•"/>
            </a:pPr>
            <a:r>
              <a:rPr lang="en-US" b="1" dirty="0"/>
              <a:t>Carapace condition </a:t>
            </a:r>
            <a:r>
              <a:rPr lang="en-US" dirty="0"/>
              <a:t>(1&amp;2 grouped together, then 3, 4 and 5).</a:t>
            </a:r>
          </a:p>
          <a:p>
            <a:pPr marL="742950" lvl="1" indent="-285750">
              <a:buFont typeface="Arial" panose="020B0604020202020204" pitchFamily="34" charset="0"/>
              <a:buChar char="•"/>
            </a:pPr>
            <a:r>
              <a:rPr lang="en-US" b="1" dirty="0"/>
              <a:t>Size </a:t>
            </a:r>
            <a:r>
              <a:rPr lang="en-US" dirty="0"/>
              <a:t>(10 mm size bins).</a:t>
            </a:r>
          </a:p>
          <a:p>
            <a:pPr marL="1200150" lvl="2" indent="-285750">
              <a:buFont typeface="Arial" panose="020B0604020202020204" pitchFamily="34" charset="0"/>
              <a:buChar char="•"/>
            </a:pPr>
            <a:r>
              <a:rPr lang="en-US" dirty="0"/>
              <a:t>75-84 mm, 85-94 mm, 95-104 mm, 105-115 mm, and 115 + mm. Carapace width.</a:t>
            </a:r>
          </a:p>
        </p:txBody>
      </p:sp>
      <p:sp>
        <p:nvSpPr>
          <p:cNvPr id="2" name="TextBox 1">
            <a:extLst>
              <a:ext uri="{FF2B5EF4-FFF2-40B4-BE49-F238E27FC236}">
                <a16:creationId xmlns:a16="http://schemas.microsoft.com/office/drawing/2014/main" id="{5F7E3C37-6F88-DB94-209F-A4B2A7C944FC}"/>
              </a:ext>
            </a:extLst>
          </p:cNvPr>
          <p:cNvSpPr txBox="1"/>
          <p:nvPr/>
        </p:nvSpPr>
        <p:spPr>
          <a:xfrm>
            <a:off x="4488475" y="6186273"/>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Ventral view</a:t>
            </a:r>
          </a:p>
        </p:txBody>
      </p:sp>
      <p:sp>
        <p:nvSpPr>
          <p:cNvPr id="3" name="TextBox 2">
            <a:extLst>
              <a:ext uri="{FF2B5EF4-FFF2-40B4-BE49-F238E27FC236}">
                <a16:creationId xmlns:a16="http://schemas.microsoft.com/office/drawing/2014/main" id="{F2E41A02-778D-5E5D-4057-916CA68358FB}"/>
              </a:ext>
            </a:extLst>
          </p:cNvPr>
          <p:cNvSpPr txBox="1"/>
          <p:nvPr/>
        </p:nvSpPr>
        <p:spPr>
          <a:xfrm>
            <a:off x="4419178" y="3317111"/>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Dorsal view</a:t>
            </a:r>
          </a:p>
        </p:txBody>
      </p:sp>
    </p:spTree>
    <p:extLst>
      <p:ext uri="{BB962C8B-B14F-4D97-AF65-F5344CB8AC3E}">
        <p14:creationId xmlns:p14="http://schemas.microsoft.com/office/powerpoint/2010/main" val="1437403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A3E87E9-3CF7-23F3-133F-C3D8D45A42FE}"/>
              </a:ext>
            </a:extLst>
          </p:cNvPr>
          <p:cNvGraphicFramePr>
            <a:graphicFrameLocks noGrp="1"/>
          </p:cNvGraphicFramePr>
          <p:nvPr>
            <p:ph idx="1"/>
            <p:extLst>
              <p:ext uri="{D42A27DB-BD31-4B8C-83A1-F6EECF244321}">
                <p14:modId xmlns:p14="http://schemas.microsoft.com/office/powerpoint/2010/main" val="3109750046"/>
              </p:ext>
            </p:extLst>
          </p:nvPr>
        </p:nvGraphicFramePr>
        <p:xfrm>
          <a:off x="1493656" y="1045857"/>
          <a:ext cx="6156685" cy="2474605"/>
        </p:xfrm>
        <a:graphic>
          <a:graphicData uri="http://schemas.openxmlformats.org/drawingml/2006/table">
            <a:tbl>
              <a:tblPr firstRow="1" bandRow="1">
                <a:tableStyleId>{5C22544A-7EE6-4342-B048-85BDC9FD1C3A}</a:tableStyleId>
              </a:tblPr>
              <a:tblGrid>
                <a:gridCol w="1332149">
                  <a:extLst>
                    <a:ext uri="{9D8B030D-6E8A-4147-A177-3AD203B41FA5}">
                      <a16:colId xmlns:a16="http://schemas.microsoft.com/office/drawing/2014/main" val="1780309710"/>
                    </a:ext>
                  </a:extLst>
                </a:gridCol>
                <a:gridCol w="1152128">
                  <a:extLst>
                    <a:ext uri="{9D8B030D-6E8A-4147-A177-3AD203B41FA5}">
                      <a16:colId xmlns:a16="http://schemas.microsoft.com/office/drawing/2014/main" val="2960609125"/>
                    </a:ext>
                  </a:extLst>
                </a:gridCol>
                <a:gridCol w="1222378">
                  <a:extLst>
                    <a:ext uri="{9D8B030D-6E8A-4147-A177-3AD203B41FA5}">
                      <a16:colId xmlns:a16="http://schemas.microsoft.com/office/drawing/2014/main" val="2384335045"/>
                    </a:ext>
                  </a:extLst>
                </a:gridCol>
                <a:gridCol w="1225894">
                  <a:extLst>
                    <a:ext uri="{9D8B030D-6E8A-4147-A177-3AD203B41FA5}">
                      <a16:colId xmlns:a16="http://schemas.microsoft.com/office/drawing/2014/main" val="2439457307"/>
                    </a:ext>
                  </a:extLst>
                </a:gridCol>
                <a:gridCol w="1224136">
                  <a:extLst>
                    <a:ext uri="{9D8B030D-6E8A-4147-A177-3AD203B41FA5}">
                      <a16:colId xmlns:a16="http://schemas.microsoft.com/office/drawing/2014/main" val="1278098848"/>
                    </a:ext>
                  </a:extLst>
                </a:gridCol>
              </a:tblGrid>
              <a:tr h="387029">
                <a:tc>
                  <a:txBody>
                    <a:bodyPr/>
                    <a:lstStyle/>
                    <a:p>
                      <a:pPr algn="ctr"/>
                      <a:r>
                        <a:rPr lang="en-US" sz="1600" dirty="0"/>
                        <a:t> </a:t>
                      </a:r>
                    </a:p>
                  </a:txBody>
                  <a:tcPr anchor="ctr"/>
                </a:tc>
                <a:tc gridSpan="4">
                  <a:txBody>
                    <a:bodyPr/>
                    <a:lstStyle/>
                    <a:p>
                      <a:pPr algn="ctr"/>
                      <a:r>
                        <a:rPr lang="en-US" sz="1600" dirty="0"/>
                        <a:t>Carapace Condition (immature)</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4995989"/>
                  </a:ext>
                </a:extLst>
              </a:tr>
              <a:tr h="411176">
                <a:tc>
                  <a:txBody>
                    <a:bodyPr/>
                    <a:lstStyle/>
                    <a:p>
                      <a:pPr algn="ctr"/>
                      <a:r>
                        <a:rPr lang="en-US" sz="1600" b="1" dirty="0"/>
                        <a:t>Size Class</a:t>
                      </a:r>
                    </a:p>
                  </a:txBody>
                  <a:tcPr anchor="ctr"/>
                </a:tc>
                <a:tc>
                  <a:txBody>
                    <a:bodyPr/>
                    <a:lstStyle/>
                    <a:p>
                      <a:pPr algn="ctr"/>
                      <a:r>
                        <a:rPr lang="en-US" sz="1600" b="1" dirty="0"/>
                        <a:t>1-2</a:t>
                      </a:r>
                    </a:p>
                  </a:txBody>
                  <a:tcPr anchor="ctr"/>
                </a:tc>
                <a:tc>
                  <a:txBody>
                    <a:bodyPr/>
                    <a:lstStyle/>
                    <a:p>
                      <a:pPr algn="ctr"/>
                      <a:r>
                        <a:rPr lang="en-US" sz="1600" b="1" dirty="0"/>
                        <a:t>3</a:t>
                      </a:r>
                    </a:p>
                  </a:txBody>
                  <a:tcPr anchor="ctr"/>
                </a:tc>
                <a:tc>
                  <a:txBody>
                    <a:bodyPr/>
                    <a:lstStyle/>
                    <a:p>
                      <a:pPr algn="ctr"/>
                      <a:r>
                        <a:rPr lang="en-US" sz="1600" b="1" dirty="0"/>
                        <a:t>4</a:t>
                      </a:r>
                    </a:p>
                  </a:txBody>
                  <a:tcPr anchor="ctr"/>
                </a:tc>
                <a:tc>
                  <a:txBody>
                    <a:bodyPr/>
                    <a:lstStyle/>
                    <a:p>
                      <a:pPr algn="ctr"/>
                      <a:r>
                        <a:rPr lang="en-US" sz="1600" b="1" dirty="0"/>
                        <a:t>5</a:t>
                      </a:r>
                    </a:p>
                  </a:txBody>
                  <a:tcPr anchor="ctr"/>
                </a:tc>
                <a:extLst>
                  <a:ext uri="{0D108BD9-81ED-4DB2-BD59-A6C34878D82A}">
                    <a16:rowId xmlns:a16="http://schemas.microsoft.com/office/drawing/2014/main" val="815770402"/>
                  </a:ext>
                </a:extLst>
              </a:tr>
              <a:tr h="332693">
                <a:tc>
                  <a:txBody>
                    <a:bodyPr/>
                    <a:lstStyle/>
                    <a:p>
                      <a:pPr algn="ctr"/>
                      <a:r>
                        <a:rPr lang="en-US" sz="1600" b="1" dirty="0"/>
                        <a:t>75-84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873825218"/>
                  </a:ext>
                </a:extLst>
              </a:tr>
              <a:tr h="332693">
                <a:tc>
                  <a:txBody>
                    <a:bodyPr/>
                    <a:lstStyle/>
                    <a:p>
                      <a:pPr algn="ctr"/>
                      <a:r>
                        <a:rPr lang="en-US" sz="1600" b="1" dirty="0"/>
                        <a:t>85-94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2800016540"/>
                  </a:ext>
                </a:extLst>
              </a:tr>
              <a:tr h="332693">
                <a:tc>
                  <a:txBody>
                    <a:bodyPr/>
                    <a:lstStyle/>
                    <a:p>
                      <a:pPr algn="ctr"/>
                      <a:r>
                        <a:rPr lang="en-US" sz="1600" b="1" dirty="0"/>
                        <a:t>95-104 mm</a:t>
                      </a:r>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931641760"/>
                  </a:ext>
                </a:extLst>
              </a:tr>
              <a:tr h="332693">
                <a:tc>
                  <a:txBody>
                    <a:bodyPr/>
                    <a:lstStyle/>
                    <a:p>
                      <a:pPr algn="ctr"/>
                      <a:r>
                        <a:rPr lang="en-US" sz="1600" b="1" dirty="0"/>
                        <a:t>105-114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958595463"/>
                  </a:ext>
                </a:extLst>
              </a:tr>
              <a:tr h="332693">
                <a:tc>
                  <a:txBody>
                    <a:bodyPr/>
                    <a:lstStyle/>
                    <a:p>
                      <a:pPr algn="ctr"/>
                      <a:r>
                        <a:rPr lang="en-US" sz="1600" b="1" dirty="0"/>
                        <a:t>115-124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89643415"/>
                  </a:ext>
                </a:extLst>
              </a:tr>
            </a:tbl>
          </a:graphicData>
        </a:graphic>
      </p:graphicFrame>
      <p:graphicFrame>
        <p:nvGraphicFramePr>
          <p:cNvPr id="2" name="Table 4">
            <a:extLst>
              <a:ext uri="{FF2B5EF4-FFF2-40B4-BE49-F238E27FC236}">
                <a16:creationId xmlns:a16="http://schemas.microsoft.com/office/drawing/2014/main" id="{B742108B-597E-023D-2DB3-3815CA064B28}"/>
              </a:ext>
            </a:extLst>
          </p:cNvPr>
          <p:cNvGraphicFramePr>
            <a:graphicFrameLocks/>
          </p:cNvGraphicFramePr>
          <p:nvPr>
            <p:extLst>
              <p:ext uri="{D42A27DB-BD31-4B8C-83A1-F6EECF244321}">
                <p14:modId xmlns:p14="http://schemas.microsoft.com/office/powerpoint/2010/main" val="2284788219"/>
              </p:ext>
            </p:extLst>
          </p:nvPr>
        </p:nvGraphicFramePr>
        <p:xfrm>
          <a:off x="1493656" y="3789040"/>
          <a:ext cx="6156685" cy="2474605"/>
        </p:xfrm>
        <a:graphic>
          <a:graphicData uri="http://schemas.openxmlformats.org/drawingml/2006/table">
            <a:tbl>
              <a:tblPr firstRow="1" bandRow="1">
                <a:tableStyleId>{5C22544A-7EE6-4342-B048-85BDC9FD1C3A}</a:tableStyleId>
              </a:tblPr>
              <a:tblGrid>
                <a:gridCol w="1332149">
                  <a:extLst>
                    <a:ext uri="{9D8B030D-6E8A-4147-A177-3AD203B41FA5}">
                      <a16:colId xmlns:a16="http://schemas.microsoft.com/office/drawing/2014/main" val="1780309710"/>
                    </a:ext>
                  </a:extLst>
                </a:gridCol>
                <a:gridCol w="1152128">
                  <a:extLst>
                    <a:ext uri="{9D8B030D-6E8A-4147-A177-3AD203B41FA5}">
                      <a16:colId xmlns:a16="http://schemas.microsoft.com/office/drawing/2014/main" val="2960609125"/>
                    </a:ext>
                  </a:extLst>
                </a:gridCol>
                <a:gridCol w="1222378">
                  <a:extLst>
                    <a:ext uri="{9D8B030D-6E8A-4147-A177-3AD203B41FA5}">
                      <a16:colId xmlns:a16="http://schemas.microsoft.com/office/drawing/2014/main" val="2384335045"/>
                    </a:ext>
                  </a:extLst>
                </a:gridCol>
                <a:gridCol w="1225894">
                  <a:extLst>
                    <a:ext uri="{9D8B030D-6E8A-4147-A177-3AD203B41FA5}">
                      <a16:colId xmlns:a16="http://schemas.microsoft.com/office/drawing/2014/main" val="2439457307"/>
                    </a:ext>
                  </a:extLst>
                </a:gridCol>
                <a:gridCol w="1224136">
                  <a:extLst>
                    <a:ext uri="{9D8B030D-6E8A-4147-A177-3AD203B41FA5}">
                      <a16:colId xmlns:a16="http://schemas.microsoft.com/office/drawing/2014/main" val="1278098848"/>
                    </a:ext>
                  </a:extLst>
                </a:gridCol>
              </a:tblGrid>
              <a:tr h="387029">
                <a:tc>
                  <a:txBody>
                    <a:bodyPr/>
                    <a:lstStyle/>
                    <a:p>
                      <a:pPr algn="ctr"/>
                      <a:r>
                        <a:rPr lang="en-US" sz="1600" dirty="0"/>
                        <a:t> </a:t>
                      </a:r>
                    </a:p>
                  </a:txBody>
                  <a:tcPr anchor="ctr"/>
                </a:tc>
                <a:tc gridSpan="4">
                  <a:txBody>
                    <a:bodyPr/>
                    <a:lstStyle/>
                    <a:p>
                      <a:pPr algn="ctr"/>
                      <a:r>
                        <a:rPr lang="en-US" sz="1600" dirty="0"/>
                        <a:t>Carapace Condition (mature)</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94995989"/>
                  </a:ext>
                </a:extLst>
              </a:tr>
              <a:tr h="411176">
                <a:tc>
                  <a:txBody>
                    <a:bodyPr/>
                    <a:lstStyle/>
                    <a:p>
                      <a:pPr algn="ctr"/>
                      <a:r>
                        <a:rPr lang="en-US" sz="1600" b="1" dirty="0"/>
                        <a:t>Size Class</a:t>
                      </a:r>
                    </a:p>
                  </a:txBody>
                  <a:tcPr anchor="ctr"/>
                </a:tc>
                <a:tc>
                  <a:txBody>
                    <a:bodyPr/>
                    <a:lstStyle/>
                    <a:p>
                      <a:pPr algn="ctr"/>
                      <a:r>
                        <a:rPr lang="en-US" sz="1600" b="1" dirty="0"/>
                        <a:t>1-2</a:t>
                      </a:r>
                    </a:p>
                  </a:txBody>
                  <a:tcPr anchor="ctr"/>
                </a:tc>
                <a:tc>
                  <a:txBody>
                    <a:bodyPr/>
                    <a:lstStyle/>
                    <a:p>
                      <a:pPr algn="ctr"/>
                      <a:r>
                        <a:rPr lang="en-US" sz="1600" b="1" dirty="0"/>
                        <a:t>3</a:t>
                      </a:r>
                    </a:p>
                  </a:txBody>
                  <a:tcPr anchor="ctr"/>
                </a:tc>
                <a:tc>
                  <a:txBody>
                    <a:bodyPr/>
                    <a:lstStyle/>
                    <a:p>
                      <a:pPr algn="ctr"/>
                      <a:r>
                        <a:rPr lang="en-US" sz="1600" b="1" dirty="0"/>
                        <a:t>4</a:t>
                      </a:r>
                    </a:p>
                  </a:txBody>
                  <a:tcPr anchor="ctr"/>
                </a:tc>
                <a:tc>
                  <a:txBody>
                    <a:bodyPr/>
                    <a:lstStyle/>
                    <a:p>
                      <a:pPr algn="ctr"/>
                      <a:r>
                        <a:rPr lang="en-US" sz="1600" b="1" dirty="0"/>
                        <a:t>5</a:t>
                      </a:r>
                    </a:p>
                  </a:txBody>
                  <a:tcPr anchor="ctr"/>
                </a:tc>
                <a:extLst>
                  <a:ext uri="{0D108BD9-81ED-4DB2-BD59-A6C34878D82A}">
                    <a16:rowId xmlns:a16="http://schemas.microsoft.com/office/drawing/2014/main" val="815770402"/>
                  </a:ext>
                </a:extLst>
              </a:tr>
              <a:tr h="332693">
                <a:tc>
                  <a:txBody>
                    <a:bodyPr/>
                    <a:lstStyle/>
                    <a:p>
                      <a:pPr algn="ctr"/>
                      <a:r>
                        <a:rPr lang="en-US" sz="1600" b="1" dirty="0"/>
                        <a:t>75-84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873825218"/>
                  </a:ext>
                </a:extLst>
              </a:tr>
              <a:tr h="332693">
                <a:tc>
                  <a:txBody>
                    <a:bodyPr/>
                    <a:lstStyle/>
                    <a:p>
                      <a:pPr algn="ctr"/>
                      <a:r>
                        <a:rPr lang="en-US" sz="1600" b="1" dirty="0"/>
                        <a:t>85-94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2800016540"/>
                  </a:ext>
                </a:extLst>
              </a:tr>
              <a:tr h="332693">
                <a:tc>
                  <a:txBody>
                    <a:bodyPr/>
                    <a:lstStyle/>
                    <a:p>
                      <a:pPr algn="ctr"/>
                      <a:r>
                        <a:rPr lang="en-US" sz="1600" b="1" dirty="0"/>
                        <a:t>95-104 mm</a:t>
                      </a:r>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931641760"/>
                  </a:ext>
                </a:extLst>
              </a:tr>
              <a:tr h="332693">
                <a:tc>
                  <a:txBody>
                    <a:bodyPr/>
                    <a:lstStyle/>
                    <a:p>
                      <a:pPr algn="ctr"/>
                      <a:r>
                        <a:rPr lang="en-US" sz="1600" b="1" dirty="0"/>
                        <a:t>105-114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958595463"/>
                  </a:ext>
                </a:extLst>
              </a:tr>
              <a:tr h="332693">
                <a:tc>
                  <a:txBody>
                    <a:bodyPr/>
                    <a:lstStyle/>
                    <a:p>
                      <a:pPr algn="ctr"/>
                      <a:r>
                        <a:rPr lang="en-US" sz="1600" b="1" dirty="0"/>
                        <a:t>115-124 mm</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89643415"/>
                  </a:ext>
                </a:extLst>
              </a:tr>
            </a:tbl>
          </a:graphicData>
        </a:graphic>
      </p:graphicFrame>
      <p:sp>
        <p:nvSpPr>
          <p:cNvPr id="3" name="Title 3">
            <a:extLst>
              <a:ext uri="{FF2B5EF4-FFF2-40B4-BE49-F238E27FC236}">
                <a16:creationId xmlns:a16="http://schemas.microsoft.com/office/drawing/2014/main" id="{80A60B62-BF79-4790-5AA4-BCB7E9CE6389}"/>
              </a:ext>
            </a:extLst>
          </p:cNvPr>
          <p:cNvSpPr>
            <a:spLocks noGrp="1"/>
          </p:cNvSpPr>
          <p:nvPr>
            <p:ph type="title"/>
          </p:nvPr>
        </p:nvSpPr>
        <p:spPr>
          <a:xfrm>
            <a:off x="457200" y="274638"/>
            <a:ext cx="8229600" cy="562074"/>
          </a:xfrm>
        </p:spPr>
        <p:txBody>
          <a:bodyPr>
            <a:noAutofit/>
          </a:bodyPr>
          <a:lstStyle/>
          <a:p>
            <a:r>
              <a:rPr lang="en-US" sz="3600" b="1" dirty="0"/>
              <a:t>Methods : Sampling stratification</a:t>
            </a:r>
          </a:p>
        </p:txBody>
      </p:sp>
    </p:spTree>
    <p:extLst>
      <p:ext uri="{BB962C8B-B14F-4D97-AF65-F5344CB8AC3E}">
        <p14:creationId xmlns:p14="http://schemas.microsoft.com/office/powerpoint/2010/main" val="1129626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5D35C80-9A22-C853-D115-01470F1FE08E}"/>
              </a:ext>
            </a:extLst>
          </p:cNvPr>
          <p:cNvSpPr>
            <a:spLocks noChangeArrowheads="1"/>
          </p:cNvSpPr>
          <p:nvPr/>
        </p:nvSpPr>
        <p:spPr bwMode="auto">
          <a:xfrm>
            <a:off x="457200" y="1191237"/>
            <a:ext cx="838723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Snow crab grow by periodically shedding their old, smaller, hard shell and forming a new, larger and soft shell, which subsequently hardens over time.</a:t>
            </a:r>
            <a:r>
              <a:rPr kumimoji="0" lang="en-CA"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With respect to managing the snow crab fishery, it is important to distinguish soft-shelled crab for two reasons: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a:ln>
                  <a:noFill/>
                </a:ln>
                <a:solidFill>
                  <a:schemeClr val="tx1"/>
                </a:solidFill>
                <a:effectLst/>
                <a:latin typeface="+mj-lt"/>
              </a:rPr>
              <a:t>To </a:t>
            </a:r>
            <a:r>
              <a:rPr kumimoji="0" lang="en-CA" altLang="en-US" b="1" i="0" u="none" strike="noStrike" cap="none" normalizeH="0" baseline="0" dirty="0">
                <a:ln>
                  <a:noFill/>
                </a:ln>
                <a:solidFill>
                  <a:schemeClr val="tx1"/>
                </a:solidFill>
                <a:effectLst/>
                <a:latin typeface="+mj-lt"/>
              </a:rPr>
              <a:t>quantify </a:t>
            </a:r>
            <a:r>
              <a:rPr lang="en-CA" altLang="en-US" b="1" dirty="0">
                <a:latin typeface="+mj-lt"/>
              </a:rPr>
              <a:t>recruitment to the fishery</a:t>
            </a:r>
            <a:r>
              <a:rPr lang="en-CA" altLang="en-US" dirty="0">
                <a:latin typeface="+mj-lt"/>
              </a:rPr>
              <a:t>, which is used </a:t>
            </a:r>
            <a:r>
              <a:rPr kumimoji="0" lang="en-CA" altLang="en-US" b="0" i="0" u="none" strike="noStrike" cap="none" normalizeH="0" baseline="0" dirty="0">
                <a:ln>
                  <a:noFill/>
                </a:ln>
                <a:solidFill>
                  <a:schemeClr val="tx1"/>
                </a:solidFill>
                <a:effectLst/>
                <a:latin typeface="+mj-lt"/>
              </a:rPr>
              <a:t>for modeling the dynamics of the snow crab population and determining the status of the commercial stock.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a:ln>
                  <a:noFill/>
                </a:ln>
                <a:solidFill>
                  <a:schemeClr val="tx1"/>
                </a:solidFill>
                <a:effectLst/>
                <a:latin typeface="+mj-lt"/>
              </a:rPr>
              <a:t>To estimate the </a:t>
            </a:r>
            <a:r>
              <a:rPr kumimoji="0" lang="en-CA" altLang="en-US" b="1" i="0" u="none" strike="noStrike" cap="none" normalizeH="0" baseline="0" dirty="0">
                <a:ln>
                  <a:noFill/>
                </a:ln>
                <a:solidFill>
                  <a:schemeClr val="tx1"/>
                </a:solidFill>
                <a:effectLst/>
                <a:latin typeface="+mj-lt"/>
              </a:rPr>
              <a:t>quantity of soft-shelled crab </a:t>
            </a:r>
            <a:r>
              <a:rPr kumimoji="0" lang="en-CA" altLang="en-US" b="0" i="0" u="none" strike="noStrike" cap="none" normalizeH="0" baseline="0" dirty="0">
                <a:ln>
                  <a:noFill/>
                </a:ln>
                <a:solidFill>
                  <a:schemeClr val="tx1"/>
                </a:solidFill>
                <a:effectLst/>
                <a:latin typeface="+mj-lt"/>
              </a:rPr>
              <a:t>being caught by fishermen. Soft-</a:t>
            </a:r>
            <a:r>
              <a:rPr lang="en-CA" altLang="en-US" dirty="0">
                <a:latin typeface="+mj-lt"/>
              </a:rPr>
              <a:t>shelled crab are of no commercial value, but are vulnerable to mortality even when fishermen return them to the water. </a:t>
            </a:r>
          </a:p>
          <a:p>
            <a:pPr marR="0" lvl="0" algn="l" defTabSz="914400" rtl="0" eaLnBrk="0" fontAlgn="base" latinLnBrk="0" hangingPunct="0">
              <a:lnSpc>
                <a:spcPct val="100000"/>
              </a:lnSpc>
              <a:spcBef>
                <a:spcPct val="0"/>
              </a:spcBef>
              <a:spcAft>
                <a:spcPct val="0"/>
              </a:spcAft>
              <a:buClrTx/>
              <a:buSzTx/>
              <a:tabLst/>
            </a:pPr>
            <a:endParaRPr lang="en-CA" altLang="en-US" dirty="0">
              <a:latin typeface="+mj-lt"/>
            </a:endParaRPr>
          </a:p>
          <a:p>
            <a:pPr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Currently, soft-shelled crab are distinguished using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subjective external characteristics</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the crab’s shell, such as </a:t>
            </a:r>
            <a:r>
              <a:rPr kumimoji="0" lang="en-US" altLang="en-US"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colour</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opacity, iridescence, or the quantity of surface organisms on the crab shell. Training and field testing is required to achieve the desired level of consistency between field samplers, with varying levels of success. </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task is further complicated by the fact that the external appearance of crab varies between different locations and over the field season, creating uncertainty as to the reliability of these observations. Thus, there is a </a:t>
            </a:r>
            <a:r>
              <a:rPr kumimoji="0" lang="en-CA"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a way </a:t>
            </a:r>
            <a:r>
              <a:rPr kumimoji="0" lang="en-CA"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objectively</a:t>
            </a:r>
            <a:r>
              <a:rPr kumimoji="0" lang="en-CA"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distinguish between soft and hard-shelled crab in the field. </a:t>
            </a:r>
            <a:endParaRPr kumimoji="0" lang="en-CA" altLang="en-US" sz="4000" b="0" i="0" u="none" strike="noStrike" cap="none" normalizeH="0" baseline="0" dirty="0">
              <a:ln>
                <a:noFill/>
              </a:ln>
              <a:solidFill>
                <a:schemeClr val="tx1"/>
              </a:solidFill>
              <a:effectLst/>
              <a:latin typeface="Arial" panose="020B0604020202020204" pitchFamily="34" charset="0"/>
            </a:endParaRPr>
          </a:p>
        </p:txBody>
      </p:sp>
      <p:sp>
        <p:nvSpPr>
          <p:cNvPr id="12" name="Title 1">
            <a:extLst>
              <a:ext uri="{FF2B5EF4-FFF2-40B4-BE49-F238E27FC236}">
                <a16:creationId xmlns:a16="http://schemas.microsoft.com/office/drawing/2014/main" id="{0C25A1FB-1F41-4BC4-224D-01B6DC822C7B}"/>
              </a:ext>
            </a:extLst>
          </p:cNvPr>
          <p:cNvSpPr>
            <a:spLocks noGrp="1"/>
          </p:cNvSpPr>
          <p:nvPr>
            <p:ph type="title"/>
          </p:nvPr>
        </p:nvSpPr>
        <p:spPr>
          <a:xfrm>
            <a:off x="457200" y="274638"/>
            <a:ext cx="8229600" cy="634082"/>
          </a:xfrm>
        </p:spPr>
        <p:txBody>
          <a:bodyPr>
            <a:noAutofit/>
          </a:bodyPr>
          <a:lstStyle/>
          <a:p>
            <a:r>
              <a:rPr lang="fr-CA" sz="3600" b="1" dirty="0"/>
              <a:t>Background</a:t>
            </a:r>
            <a:endParaRPr lang="en-CA" sz="3600" b="1" dirty="0"/>
          </a:p>
        </p:txBody>
      </p:sp>
    </p:spTree>
    <p:extLst>
      <p:ext uri="{BB962C8B-B14F-4D97-AF65-F5344CB8AC3E}">
        <p14:creationId xmlns:p14="http://schemas.microsoft.com/office/powerpoint/2010/main" val="2001273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fr-CA" sz="3600" b="1" dirty="0"/>
              <a:t>Objectives</a:t>
            </a:r>
            <a:endParaRPr lang="en-CA" sz="3600" b="1" dirty="0"/>
          </a:p>
        </p:txBody>
      </p:sp>
      <p:sp>
        <p:nvSpPr>
          <p:cNvPr id="3" name="Content Placeholder 2"/>
          <p:cNvSpPr>
            <a:spLocks noGrp="1"/>
          </p:cNvSpPr>
          <p:nvPr>
            <p:ph idx="1"/>
          </p:nvPr>
        </p:nvSpPr>
        <p:spPr>
          <a:xfrm>
            <a:off x="347167" y="1700808"/>
            <a:ext cx="8363272" cy="3168352"/>
          </a:xfrm>
        </p:spPr>
        <p:txBody>
          <a:bodyPr>
            <a:normAutofit/>
          </a:bodyPr>
          <a:lstStyle/>
          <a:p>
            <a:r>
              <a:rPr lang="fr-CA" sz="2400" dirty="0" err="1"/>
              <a:t>Gather</a:t>
            </a:r>
            <a:r>
              <a:rPr lang="fr-CA" sz="2400" dirty="0"/>
              <a:t> a </a:t>
            </a:r>
            <a:r>
              <a:rPr lang="fr-CA" sz="2400" dirty="0" err="1"/>
              <a:t>dataset</a:t>
            </a:r>
            <a:r>
              <a:rPr lang="fr-CA" sz="2400" dirty="0"/>
              <a:t> on </a:t>
            </a:r>
            <a:r>
              <a:rPr lang="fr-CA" sz="2400" dirty="0" err="1"/>
              <a:t>individual</a:t>
            </a:r>
            <a:r>
              <a:rPr lang="fr-CA" sz="2400" dirty="0"/>
              <a:t> </a:t>
            </a:r>
            <a:r>
              <a:rPr lang="fr-CA" sz="2400" dirty="0" err="1"/>
              <a:t>snow</a:t>
            </a:r>
            <a:r>
              <a:rPr lang="fr-CA" sz="2400" dirty="0"/>
              <a:t> </a:t>
            </a:r>
            <a:r>
              <a:rPr lang="fr-CA" sz="2400" dirty="0" err="1"/>
              <a:t>crab</a:t>
            </a:r>
            <a:r>
              <a:rPr lang="fr-CA" sz="2400" dirty="0"/>
              <a:t> </a:t>
            </a:r>
            <a:r>
              <a:rPr lang="fr-CA" sz="2400" dirty="0" err="1"/>
              <a:t>which</a:t>
            </a:r>
            <a:r>
              <a:rPr lang="fr-CA" sz="2400" dirty="0"/>
              <a:t> </a:t>
            </a:r>
            <a:r>
              <a:rPr lang="fr-CA" sz="2400" dirty="0" err="1"/>
              <a:t>contains</a:t>
            </a:r>
            <a:r>
              <a:rPr lang="fr-CA" sz="2400" dirty="0"/>
              <a:t> </a:t>
            </a:r>
            <a:r>
              <a:rPr lang="fr-CA" sz="2400" dirty="0" err="1"/>
              <a:t>both</a:t>
            </a:r>
            <a:r>
              <a:rPr lang="fr-CA" sz="2400" dirty="0"/>
              <a:t> </a:t>
            </a:r>
            <a:r>
              <a:rPr lang="fr-CA" sz="2400" dirty="0" err="1"/>
              <a:t>traditional</a:t>
            </a:r>
            <a:r>
              <a:rPr lang="fr-CA" sz="2400" dirty="0"/>
              <a:t> </a:t>
            </a:r>
            <a:r>
              <a:rPr lang="fr-CA" sz="2400" dirty="0" err="1"/>
              <a:t>measurements</a:t>
            </a:r>
            <a:r>
              <a:rPr lang="fr-CA" sz="2400" dirty="0"/>
              <a:t> and observations, as </a:t>
            </a:r>
            <a:r>
              <a:rPr lang="fr-CA" sz="2400" dirty="0" err="1"/>
              <a:t>well</a:t>
            </a:r>
            <a:r>
              <a:rPr lang="fr-CA" sz="2400" dirty="0"/>
              <a:t> as new </a:t>
            </a:r>
            <a:r>
              <a:rPr lang="fr-CA" sz="2400" dirty="0" err="1"/>
              <a:t>measurements</a:t>
            </a:r>
            <a:r>
              <a:rPr lang="fr-CA" sz="2400" dirty="0"/>
              <a:t> </a:t>
            </a:r>
            <a:r>
              <a:rPr lang="fr-CA" sz="2400" dirty="0" err="1"/>
              <a:t>relating</a:t>
            </a:r>
            <a:r>
              <a:rPr lang="fr-CA" sz="2400" dirty="0"/>
              <a:t> to </a:t>
            </a:r>
            <a:r>
              <a:rPr lang="fr-CA" sz="2400" dirty="0" err="1"/>
              <a:t>different</a:t>
            </a:r>
            <a:r>
              <a:rPr lang="fr-CA" sz="2400" dirty="0"/>
              <a:t> </a:t>
            </a:r>
            <a:r>
              <a:rPr lang="fr-CA" sz="2400" dirty="0" err="1"/>
              <a:t>material</a:t>
            </a:r>
            <a:r>
              <a:rPr lang="fr-CA" sz="2400" dirty="0"/>
              <a:t> </a:t>
            </a:r>
            <a:r>
              <a:rPr lang="fr-CA" sz="2400" dirty="0" err="1"/>
              <a:t>properties</a:t>
            </a:r>
            <a:r>
              <a:rPr lang="fr-CA" sz="2400" dirty="0"/>
              <a:t> of </a:t>
            </a:r>
            <a:r>
              <a:rPr lang="fr-CA" sz="2400" dirty="0" err="1"/>
              <a:t>snow</a:t>
            </a:r>
            <a:r>
              <a:rPr lang="fr-CA" sz="2400" dirty="0"/>
              <a:t> </a:t>
            </a:r>
            <a:r>
              <a:rPr lang="fr-CA" sz="2400" dirty="0" err="1"/>
              <a:t>crab</a:t>
            </a:r>
            <a:r>
              <a:rPr lang="fr-CA" sz="2400" dirty="0"/>
              <a:t>.</a:t>
            </a:r>
          </a:p>
          <a:p>
            <a:endParaRPr lang="fr-CA" sz="2400" dirty="0"/>
          </a:p>
          <a:p>
            <a:r>
              <a:rPr lang="fr-CA" sz="2400" dirty="0"/>
              <a:t>Examine the </a:t>
            </a:r>
            <a:r>
              <a:rPr lang="fr-CA" sz="2400" dirty="0" err="1"/>
              <a:t>relationships</a:t>
            </a:r>
            <a:r>
              <a:rPr lang="fr-CA" sz="2400" dirty="0"/>
              <a:t> </a:t>
            </a:r>
            <a:r>
              <a:rPr lang="fr-CA" sz="2400" dirty="0" err="1"/>
              <a:t>between</a:t>
            </a:r>
            <a:r>
              <a:rPr lang="fr-CA" sz="2400" dirty="0"/>
              <a:t> the new and </a:t>
            </a:r>
            <a:r>
              <a:rPr lang="fr-CA" sz="2400" dirty="0" err="1"/>
              <a:t>old</a:t>
            </a:r>
            <a:r>
              <a:rPr lang="fr-CA" sz="2400" dirty="0"/>
              <a:t> observations, </a:t>
            </a:r>
            <a:r>
              <a:rPr lang="fr-CA" sz="2400" dirty="0" err="1"/>
              <a:t>with</a:t>
            </a:r>
            <a:r>
              <a:rPr lang="fr-CA" sz="2400" dirty="0"/>
              <a:t> a </a:t>
            </a:r>
            <a:r>
              <a:rPr lang="fr-CA" sz="2400" dirty="0" err="1"/>
              <a:t>special</a:t>
            </a:r>
            <a:r>
              <a:rPr lang="fr-CA" sz="2400" dirty="0"/>
              <a:t> focus on </a:t>
            </a:r>
            <a:r>
              <a:rPr lang="fr-CA" sz="2400" dirty="0" err="1"/>
              <a:t>distinguishing</a:t>
            </a:r>
            <a:r>
              <a:rPr lang="fr-CA" sz="2400" dirty="0"/>
              <a:t> </a:t>
            </a:r>
            <a:r>
              <a:rPr lang="fr-CA" sz="2400" dirty="0" err="1"/>
              <a:t>between</a:t>
            </a:r>
            <a:r>
              <a:rPr lang="fr-CA" sz="2400" dirty="0"/>
              <a:t> new and </a:t>
            </a:r>
            <a:r>
              <a:rPr lang="fr-CA" sz="2400" dirty="0" err="1"/>
              <a:t>old</a:t>
            </a:r>
            <a:r>
              <a:rPr lang="fr-CA" sz="2400" dirty="0"/>
              <a:t> </a:t>
            </a:r>
            <a:r>
              <a:rPr lang="fr-CA" sz="2400" dirty="0" err="1"/>
              <a:t>crab</a:t>
            </a:r>
            <a:r>
              <a:rPr lang="fr-CA" sz="2400" dirty="0"/>
              <a:t>, i.e. soft and hard </a:t>
            </a:r>
            <a:r>
              <a:rPr lang="fr-CA" sz="2400" dirty="0" err="1"/>
              <a:t>crab</a:t>
            </a:r>
            <a:r>
              <a:rPr lang="fr-CA" sz="2400" dirty="0"/>
              <a:t>, in the </a:t>
            </a:r>
            <a:r>
              <a:rPr lang="fr-CA" sz="2400" dirty="0" err="1"/>
              <a:t>field</a:t>
            </a:r>
            <a:r>
              <a:rPr lang="fr-CA" sz="2400" dirty="0"/>
              <a:t>.</a:t>
            </a:r>
          </a:p>
        </p:txBody>
      </p:sp>
    </p:spTree>
    <p:extLst>
      <p:ext uri="{BB962C8B-B14F-4D97-AF65-F5344CB8AC3E}">
        <p14:creationId xmlns:p14="http://schemas.microsoft.com/office/powerpoint/2010/main" val="3417532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CF43C38C-F18F-3E55-C7CE-6D553B653904}"/>
              </a:ext>
            </a:extLst>
          </p:cNvPr>
          <p:cNvGraphicFramePr>
            <a:graphicFrameLocks noGrp="1"/>
          </p:cNvGraphicFramePr>
          <p:nvPr>
            <p:extLst>
              <p:ext uri="{D42A27DB-BD31-4B8C-83A1-F6EECF244321}">
                <p14:modId xmlns:p14="http://schemas.microsoft.com/office/powerpoint/2010/main" val="1794295748"/>
              </p:ext>
            </p:extLst>
          </p:nvPr>
        </p:nvGraphicFramePr>
        <p:xfrm>
          <a:off x="2870263" y="3020400"/>
          <a:ext cx="5978837" cy="2907442"/>
        </p:xfrm>
        <a:graphic>
          <a:graphicData uri="http://schemas.openxmlformats.org/drawingml/2006/table">
            <a:tbl>
              <a:tblPr firstRow="1" bandRow="1">
                <a:tableStyleId>{5C22544A-7EE6-4342-B048-85BDC9FD1C3A}</a:tableStyleId>
              </a:tblPr>
              <a:tblGrid>
                <a:gridCol w="869293">
                  <a:extLst>
                    <a:ext uri="{9D8B030D-6E8A-4147-A177-3AD203B41FA5}">
                      <a16:colId xmlns:a16="http://schemas.microsoft.com/office/drawing/2014/main" val="1298476104"/>
                    </a:ext>
                  </a:extLst>
                </a:gridCol>
                <a:gridCol w="1140922">
                  <a:extLst>
                    <a:ext uri="{9D8B030D-6E8A-4147-A177-3AD203B41FA5}">
                      <a16:colId xmlns:a16="http://schemas.microsoft.com/office/drawing/2014/main" val="2388297108"/>
                    </a:ext>
                  </a:extLst>
                </a:gridCol>
                <a:gridCol w="1088976">
                  <a:extLst>
                    <a:ext uri="{9D8B030D-6E8A-4147-A177-3AD203B41FA5}">
                      <a16:colId xmlns:a16="http://schemas.microsoft.com/office/drawing/2014/main" val="1200000433"/>
                    </a:ext>
                  </a:extLst>
                </a:gridCol>
                <a:gridCol w="1088976">
                  <a:extLst>
                    <a:ext uri="{9D8B030D-6E8A-4147-A177-3AD203B41FA5}">
                      <a16:colId xmlns:a16="http://schemas.microsoft.com/office/drawing/2014/main" val="88695983"/>
                    </a:ext>
                  </a:extLst>
                </a:gridCol>
                <a:gridCol w="972045">
                  <a:extLst>
                    <a:ext uri="{9D8B030D-6E8A-4147-A177-3AD203B41FA5}">
                      <a16:colId xmlns:a16="http://schemas.microsoft.com/office/drawing/2014/main" val="2944660601"/>
                    </a:ext>
                  </a:extLst>
                </a:gridCol>
                <a:gridCol w="818625">
                  <a:extLst>
                    <a:ext uri="{9D8B030D-6E8A-4147-A177-3AD203B41FA5}">
                      <a16:colId xmlns:a16="http://schemas.microsoft.com/office/drawing/2014/main" val="3592310278"/>
                    </a:ext>
                  </a:extLst>
                </a:gridCol>
              </a:tblGrid>
              <a:tr h="379540">
                <a:tc>
                  <a:txBody>
                    <a:bodyPr/>
                    <a:lstStyle/>
                    <a:p>
                      <a:r>
                        <a:rPr lang="fr-CA" sz="900" dirty="0" err="1"/>
                        <a:t>Measurement</a:t>
                      </a:r>
                      <a:endParaRPr lang="en-US" sz="900" dirty="0"/>
                    </a:p>
                  </a:txBody>
                  <a:tcPr marL="68580" marR="68580" marT="34290" marB="34290"/>
                </a:tc>
                <a:tc>
                  <a:txBody>
                    <a:bodyPr/>
                    <a:lstStyle/>
                    <a:p>
                      <a:r>
                        <a:rPr lang="fr-CA" sz="900" dirty="0"/>
                        <a:t>Description</a:t>
                      </a:r>
                      <a:endParaRPr lang="en-US" sz="900" dirty="0"/>
                    </a:p>
                  </a:txBody>
                  <a:tcPr marL="68580" marR="68580" marT="34290" marB="34290"/>
                </a:tc>
                <a:tc>
                  <a:txBody>
                    <a:bodyPr/>
                    <a:lstStyle/>
                    <a:p>
                      <a:r>
                        <a:rPr lang="en-US" sz="900" dirty="0"/>
                        <a:t>Location</a:t>
                      </a:r>
                    </a:p>
                  </a:txBody>
                  <a:tcPr marL="68580" marR="68580" marT="34290" marB="34290"/>
                </a:tc>
                <a:tc>
                  <a:txBody>
                    <a:bodyPr/>
                    <a:lstStyle/>
                    <a:p>
                      <a:r>
                        <a:rPr lang="fr-CA" sz="900" dirty="0" err="1"/>
                        <a:t>Seasonal</a:t>
                      </a:r>
                      <a:r>
                        <a:rPr lang="fr-CA" sz="900" dirty="0"/>
                        <a:t> variation</a:t>
                      </a:r>
                      <a:endParaRPr lang="en-US" sz="900" dirty="0"/>
                    </a:p>
                  </a:txBody>
                  <a:tcPr marL="68580" marR="68580" marT="34290" marB="34290"/>
                </a:tc>
                <a:tc>
                  <a:txBody>
                    <a:bodyPr/>
                    <a:lstStyle/>
                    <a:p>
                      <a:r>
                        <a:rPr lang="fr-CA" sz="900" dirty="0" err="1"/>
                        <a:t>Expected</a:t>
                      </a:r>
                      <a:r>
                        <a:rPr lang="fr-CA" sz="900" dirty="0"/>
                        <a:t> </a:t>
                      </a:r>
                      <a:r>
                        <a:rPr lang="fr-CA" sz="900" dirty="0" err="1"/>
                        <a:t>role</a:t>
                      </a:r>
                      <a:endParaRPr lang="en-US" sz="900" dirty="0"/>
                    </a:p>
                  </a:txBody>
                  <a:tcPr marL="68580" marR="68580" marT="34290" marB="34290"/>
                </a:tc>
                <a:tc>
                  <a:txBody>
                    <a:bodyPr/>
                    <a:lstStyle/>
                    <a:p>
                      <a:r>
                        <a:rPr lang="fr-CA" sz="900" dirty="0" err="1"/>
                        <a:t>Ease</a:t>
                      </a:r>
                      <a:r>
                        <a:rPr lang="fr-CA" sz="900" dirty="0"/>
                        <a:t> of </a:t>
                      </a:r>
                      <a:r>
                        <a:rPr lang="fr-CA" sz="900" dirty="0" err="1"/>
                        <a:t>measurement</a:t>
                      </a:r>
                      <a:endParaRPr lang="en-US" sz="900" dirty="0"/>
                    </a:p>
                  </a:txBody>
                  <a:tcPr marL="68580" marR="68580" marT="34290" marB="34290"/>
                </a:tc>
                <a:extLst>
                  <a:ext uri="{0D108BD9-81ED-4DB2-BD59-A6C34878D82A}">
                    <a16:rowId xmlns:a16="http://schemas.microsoft.com/office/drawing/2014/main" val="3029638468"/>
                  </a:ext>
                </a:extLst>
              </a:tr>
              <a:tr h="319801">
                <a:tc>
                  <a:txBody>
                    <a:bodyPr/>
                    <a:lstStyle/>
                    <a:p>
                      <a:r>
                        <a:rPr lang="fr-CA" sz="900" b="1" dirty="0" err="1"/>
                        <a:t>Crab</a:t>
                      </a:r>
                      <a:r>
                        <a:rPr lang="fr-CA" sz="900" b="1" dirty="0"/>
                        <a:t> size</a:t>
                      </a:r>
                      <a:endParaRPr lang="en-US" sz="900" b="1" dirty="0"/>
                    </a:p>
                  </a:txBody>
                  <a:tcPr marL="68580" marR="68580" marT="34290" marB="34290"/>
                </a:tc>
                <a:tc>
                  <a:txBody>
                    <a:bodyPr/>
                    <a:lstStyle/>
                    <a:p>
                      <a:r>
                        <a:rPr lang="fr-CA" sz="900" dirty="0" err="1"/>
                        <a:t>Carpace</a:t>
                      </a:r>
                      <a:r>
                        <a:rPr lang="fr-CA" sz="900" dirty="0"/>
                        <a:t> </a:t>
                      </a:r>
                      <a:r>
                        <a:rPr lang="fr-CA" sz="900" dirty="0" err="1"/>
                        <a:t>width</a:t>
                      </a:r>
                      <a:endParaRPr lang="en-US" sz="900" dirty="0"/>
                    </a:p>
                  </a:txBody>
                  <a:tcPr marL="68580" marR="68580" marT="34290" marB="34290"/>
                </a:tc>
                <a:tc>
                  <a:txBody>
                    <a:bodyPr/>
                    <a:lstStyle/>
                    <a:p>
                      <a:endParaRPr lang="en-US" sz="900" dirty="0"/>
                    </a:p>
                  </a:txBody>
                  <a:tcPr marL="68580" marR="68580" marT="34290" marB="34290"/>
                </a:tc>
                <a:tc>
                  <a:txBody>
                    <a:bodyPr/>
                    <a:lstStyle/>
                    <a:p>
                      <a:r>
                        <a:rPr lang="fr-CA" sz="900" dirty="0" err="1"/>
                        <a:t>Does</a:t>
                      </a:r>
                      <a:r>
                        <a:rPr lang="fr-CA" sz="900" dirty="0"/>
                        <a:t> not change</a:t>
                      </a:r>
                      <a:endParaRPr lang="en-US" sz="900" dirty="0"/>
                    </a:p>
                  </a:txBody>
                  <a:tcPr marL="68580" marR="68580" marT="34290" marB="34290"/>
                </a:tc>
                <a:tc>
                  <a:txBody>
                    <a:bodyPr/>
                    <a:lstStyle/>
                    <a:p>
                      <a:r>
                        <a:rPr lang="fr-CA" sz="900" dirty="0"/>
                        <a:t>Nuisance </a:t>
                      </a:r>
                      <a:r>
                        <a:rPr lang="fr-CA" sz="900" dirty="0" err="1"/>
                        <a:t>effect</a:t>
                      </a:r>
                      <a:endParaRPr lang="en-US" sz="900" dirty="0"/>
                    </a:p>
                  </a:txBody>
                  <a:tcPr marL="68580" marR="68580" marT="34290" marB="34290"/>
                </a:tc>
                <a:tc>
                  <a:txBody>
                    <a:bodyPr/>
                    <a:lstStyle/>
                    <a:p>
                      <a:r>
                        <a:rPr lang="fr-CA" sz="900" dirty="0" err="1"/>
                        <a:t>easy</a:t>
                      </a:r>
                      <a:endParaRPr lang="en-US" sz="900" dirty="0"/>
                    </a:p>
                  </a:txBody>
                  <a:tcPr marL="68580" marR="68580" marT="34290" marB="34290"/>
                </a:tc>
                <a:extLst>
                  <a:ext uri="{0D108BD9-81ED-4DB2-BD59-A6C34878D82A}">
                    <a16:rowId xmlns:a16="http://schemas.microsoft.com/office/drawing/2014/main" val="2120483782"/>
                  </a:ext>
                </a:extLst>
              </a:tr>
              <a:tr h="379540">
                <a:tc>
                  <a:txBody>
                    <a:bodyPr/>
                    <a:lstStyle/>
                    <a:p>
                      <a:r>
                        <a:rPr lang="fr-CA" sz="900" b="1" dirty="0" err="1"/>
                        <a:t>Maturity</a:t>
                      </a:r>
                      <a:endParaRPr lang="en-US" sz="900" b="1" dirty="0"/>
                    </a:p>
                  </a:txBody>
                  <a:tcPr marL="68580" marR="68580" marT="34290" marB="34290"/>
                </a:tc>
                <a:tc>
                  <a:txBody>
                    <a:bodyPr/>
                    <a:lstStyle/>
                    <a:p>
                      <a:r>
                        <a:rPr lang="fr-CA" sz="900" dirty="0" err="1"/>
                        <a:t>Bigger</a:t>
                      </a:r>
                      <a:r>
                        <a:rPr lang="fr-CA" sz="900" dirty="0"/>
                        <a:t> </a:t>
                      </a:r>
                      <a:r>
                        <a:rPr lang="fr-CA" sz="900" dirty="0" err="1"/>
                        <a:t>claws</a:t>
                      </a:r>
                      <a:endParaRPr lang="en-US" sz="900" dirty="0"/>
                    </a:p>
                  </a:txBody>
                  <a:tcPr marL="68580" marR="68580" marT="34290" marB="34290"/>
                </a:tc>
                <a:tc>
                  <a:txBody>
                    <a:bodyPr/>
                    <a:lstStyle/>
                    <a:p>
                      <a:endParaRPr lang="en-US" sz="900" dirty="0"/>
                    </a:p>
                  </a:txBody>
                  <a:tcPr marL="68580" marR="68580" marT="34290" marB="34290"/>
                </a:tc>
                <a:tc>
                  <a:txBody>
                    <a:bodyPr/>
                    <a:lstStyle/>
                    <a:p>
                      <a:r>
                        <a:rPr lang="fr-CA" sz="900" dirty="0" err="1"/>
                        <a:t>Does</a:t>
                      </a:r>
                      <a:r>
                        <a:rPr lang="fr-CA" sz="900" dirty="0"/>
                        <a:t> not change</a:t>
                      </a:r>
                      <a:endParaRPr lang="en-US" sz="900" dirty="0"/>
                    </a:p>
                  </a:txBody>
                  <a:tcPr marL="68580" marR="68580" marT="34290" marB="34290"/>
                </a:tc>
                <a:tc>
                  <a:txBody>
                    <a:bodyPr/>
                    <a:lstStyle/>
                    <a:p>
                      <a:r>
                        <a:rPr lang="fr-CA" sz="900" dirty="0"/>
                        <a:t>Identification </a:t>
                      </a:r>
                      <a:r>
                        <a:rPr lang="fr-CA" sz="900" dirty="0" err="1"/>
                        <a:t>is</a:t>
                      </a:r>
                      <a:r>
                        <a:rPr lang="fr-CA" sz="900" dirty="0"/>
                        <a:t> </a:t>
                      </a:r>
                      <a:r>
                        <a:rPr lang="fr-CA" sz="900" dirty="0" err="1"/>
                        <a:t>interesting</a:t>
                      </a:r>
                      <a:endParaRPr lang="en-US" sz="900" dirty="0"/>
                    </a:p>
                  </a:txBody>
                  <a:tcPr marL="68580" marR="68580" marT="34290" marB="34290"/>
                </a:tc>
                <a:tc>
                  <a:txBody>
                    <a:bodyPr/>
                    <a:lstStyle/>
                    <a:p>
                      <a:r>
                        <a:rPr lang="fr-CA" sz="900" dirty="0" err="1"/>
                        <a:t>easy</a:t>
                      </a:r>
                      <a:endParaRPr lang="en-US" sz="900" dirty="0"/>
                    </a:p>
                  </a:txBody>
                  <a:tcPr marL="68580" marR="68580" marT="34290" marB="34290"/>
                </a:tc>
                <a:extLst>
                  <a:ext uri="{0D108BD9-81ED-4DB2-BD59-A6C34878D82A}">
                    <a16:rowId xmlns:a16="http://schemas.microsoft.com/office/drawing/2014/main" val="952358540"/>
                  </a:ext>
                </a:extLst>
              </a:tr>
              <a:tr h="319801">
                <a:tc>
                  <a:txBody>
                    <a:bodyPr/>
                    <a:lstStyle/>
                    <a:p>
                      <a:r>
                        <a:rPr lang="fr-CA" sz="900" b="1" dirty="0" err="1"/>
                        <a:t>Hemolymph</a:t>
                      </a:r>
                      <a:endParaRPr lang="en-US" sz="900" b="1" dirty="0"/>
                    </a:p>
                  </a:txBody>
                  <a:tcPr marL="68580" marR="68580" marT="34290" marB="34290"/>
                </a:tc>
                <a:tc>
                  <a:txBody>
                    <a:bodyPr/>
                    <a:lstStyle/>
                    <a:p>
                      <a:r>
                        <a:rPr lang="fr-CA" sz="900" dirty="0" err="1"/>
                        <a:t>Crab</a:t>
                      </a:r>
                      <a:r>
                        <a:rPr lang="fr-CA" sz="900" dirty="0"/>
                        <a:t> </a:t>
                      </a:r>
                      <a:r>
                        <a:rPr lang="fr-CA" sz="900" dirty="0" err="1"/>
                        <a:t>blood</a:t>
                      </a:r>
                      <a:r>
                        <a:rPr lang="fr-CA" sz="900" dirty="0"/>
                        <a:t> </a:t>
                      </a:r>
                      <a:r>
                        <a:rPr lang="fr-CA" sz="900" dirty="0" err="1"/>
                        <a:t>sample</a:t>
                      </a:r>
                      <a:endParaRPr lang="en-US" sz="900" dirty="0"/>
                    </a:p>
                  </a:txBody>
                  <a:tcPr marL="68580" marR="68580" marT="34290" marB="34290"/>
                </a:tc>
                <a:tc>
                  <a:txBody>
                    <a:bodyPr/>
                    <a:lstStyle/>
                    <a:p>
                      <a:r>
                        <a:rPr lang="en-US" sz="900" dirty="0"/>
                        <a:t>Base of the 5</a:t>
                      </a:r>
                      <a:r>
                        <a:rPr lang="en-US" sz="900" baseline="30000" dirty="0"/>
                        <a:t>th</a:t>
                      </a:r>
                      <a:r>
                        <a:rPr lang="en-US" sz="900" dirty="0"/>
                        <a:t> pereiopod</a:t>
                      </a:r>
                    </a:p>
                  </a:txBody>
                  <a:tcPr marL="68580" marR="68580" marT="34290" marB="34290"/>
                </a:tc>
                <a:tc>
                  <a:txBody>
                    <a:bodyPr/>
                    <a:lstStyle/>
                    <a:p>
                      <a:r>
                        <a:rPr lang="fr-CA" sz="900" dirty="0"/>
                        <a:t>?</a:t>
                      </a:r>
                      <a:endParaRPr lang="en-US" sz="900" dirty="0"/>
                    </a:p>
                  </a:txBody>
                  <a:tcPr marL="68580" marR="68580" marT="34290" marB="34290"/>
                </a:tc>
                <a:tc>
                  <a:txBody>
                    <a:bodyPr/>
                    <a:lstStyle/>
                    <a:p>
                      <a:r>
                        <a:rPr lang="fr-CA" sz="900" dirty="0" err="1"/>
                        <a:t>Disease</a:t>
                      </a:r>
                      <a:r>
                        <a:rPr lang="fr-CA" sz="900" dirty="0"/>
                        <a:t> monitoring?</a:t>
                      </a:r>
                      <a:endParaRPr lang="en-US" sz="900" dirty="0"/>
                    </a:p>
                  </a:txBody>
                  <a:tcPr marL="68580" marR="68580" marT="34290" marB="34290"/>
                </a:tc>
                <a:tc>
                  <a:txBody>
                    <a:bodyPr/>
                    <a:lstStyle/>
                    <a:p>
                      <a:r>
                        <a:rPr lang="fr-CA" sz="900" dirty="0"/>
                        <a:t>hard</a:t>
                      </a:r>
                      <a:endParaRPr lang="en-US" sz="900" dirty="0"/>
                    </a:p>
                  </a:txBody>
                  <a:tcPr marL="68580" marR="68580" marT="34290" marB="34290"/>
                </a:tc>
                <a:extLst>
                  <a:ext uri="{0D108BD9-81ED-4DB2-BD59-A6C34878D82A}">
                    <a16:rowId xmlns:a16="http://schemas.microsoft.com/office/drawing/2014/main" val="3480999222"/>
                  </a:ext>
                </a:extLst>
              </a:tr>
              <a:tr h="319801">
                <a:tc>
                  <a:txBody>
                    <a:bodyPr/>
                    <a:lstStyle/>
                    <a:p>
                      <a:r>
                        <a:rPr lang="fr-CA" sz="900" b="1" dirty="0" err="1"/>
                        <a:t>Colorimeter</a:t>
                      </a:r>
                      <a:endParaRPr lang="en-US" sz="900" b="1" dirty="0"/>
                    </a:p>
                  </a:txBody>
                  <a:tcPr marL="68580" marR="68580" marT="34290" marB="34290"/>
                </a:tc>
                <a:tc>
                  <a:txBody>
                    <a:bodyPr/>
                    <a:lstStyle/>
                    <a:p>
                      <a:r>
                        <a:rPr lang="en-US" sz="900" dirty="0"/>
                        <a:t>Crab </a:t>
                      </a:r>
                    </a:p>
                  </a:txBody>
                  <a:tcPr marL="68580" marR="68580" marT="34290" marB="34290"/>
                </a:tc>
                <a:tc>
                  <a:txBody>
                    <a:bodyPr/>
                    <a:lstStyle/>
                    <a:p>
                      <a:r>
                        <a:rPr lang="en-US" sz="900" dirty="0"/>
                        <a:t>Chela &amp; </a:t>
                      </a:r>
                      <a:r>
                        <a:rPr lang="en-US" sz="900" dirty="0" err="1"/>
                        <a:t>merus</a:t>
                      </a:r>
                      <a:endParaRPr lang="en-US" sz="900" dirty="0"/>
                    </a:p>
                  </a:txBody>
                  <a:tcPr marL="68580" marR="68580" marT="34290" marB="34290"/>
                </a:tc>
                <a:tc>
                  <a:txBody>
                    <a:bodyPr/>
                    <a:lstStyle/>
                    <a:p>
                      <a:endParaRPr lang="en-US" sz="900" dirty="0"/>
                    </a:p>
                  </a:txBody>
                  <a:tcPr marL="68580" marR="68580" marT="34290" marB="34290"/>
                </a:tc>
                <a:tc>
                  <a:txBody>
                    <a:bodyPr/>
                    <a:lstStyle/>
                    <a:p>
                      <a:endParaRPr lang="en-US" sz="900" dirty="0"/>
                    </a:p>
                  </a:txBody>
                  <a:tcPr marL="68580" marR="68580" marT="34290" marB="34290"/>
                </a:tc>
                <a:tc>
                  <a:txBody>
                    <a:bodyPr/>
                    <a:lstStyle/>
                    <a:p>
                      <a:endParaRPr lang="en-US" sz="900" dirty="0"/>
                    </a:p>
                  </a:txBody>
                  <a:tcPr marL="68580" marR="68580" marT="34290" marB="34290"/>
                </a:tc>
                <a:extLst>
                  <a:ext uri="{0D108BD9-81ED-4DB2-BD59-A6C34878D82A}">
                    <a16:rowId xmlns:a16="http://schemas.microsoft.com/office/drawing/2014/main" val="3651055084"/>
                  </a:ext>
                </a:extLst>
              </a:tr>
              <a:tr h="319801">
                <a:tc>
                  <a:txBody>
                    <a:bodyPr/>
                    <a:lstStyle/>
                    <a:p>
                      <a:r>
                        <a:rPr lang="fr-CA" sz="900" b="1" dirty="0"/>
                        <a:t>NIR</a:t>
                      </a:r>
                      <a:endParaRPr lang="en-US" sz="900" b="1" dirty="0"/>
                    </a:p>
                  </a:txBody>
                  <a:tcPr marL="68580" marR="68580" marT="34290" marB="34290"/>
                </a:tc>
                <a:tc>
                  <a:txBody>
                    <a:bodyPr/>
                    <a:lstStyle/>
                    <a:p>
                      <a:r>
                        <a:rPr lang="en-US" sz="900" dirty="0"/>
                        <a:t>Near infrared spectroscopy</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Chela &amp; </a:t>
                      </a:r>
                      <a:r>
                        <a:rPr lang="en-US" sz="900" dirty="0" err="1"/>
                        <a:t>merus</a:t>
                      </a:r>
                      <a:endParaRPr lang="en-US" sz="900" dirty="0"/>
                    </a:p>
                    <a:p>
                      <a:endParaRPr lang="en-US" sz="900" dirty="0"/>
                    </a:p>
                  </a:txBody>
                  <a:tcPr marL="68580" marR="68580" marT="34290" marB="34290"/>
                </a:tc>
                <a:tc>
                  <a:txBody>
                    <a:bodyPr/>
                    <a:lstStyle/>
                    <a:p>
                      <a:endParaRPr lang="en-US" sz="900" dirty="0"/>
                    </a:p>
                  </a:txBody>
                  <a:tcPr marL="68580" marR="68580" marT="34290" marB="34290"/>
                </a:tc>
                <a:tc>
                  <a:txBody>
                    <a:bodyPr/>
                    <a:lstStyle/>
                    <a:p>
                      <a:endParaRPr lang="en-US" sz="900" dirty="0"/>
                    </a:p>
                  </a:txBody>
                  <a:tcPr marL="68580" marR="68580" marT="34290" marB="34290"/>
                </a:tc>
                <a:tc>
                  <a:txBody>
                    <a:bodyPr/>
                    <a:lstStyle/>
                    <a:p>
                      <a:r>
                        <a:rPr lang="fr-CA" sz="900" dirty="0"/>
                        <a:t>hard</a:t>
                      </a:r>
                      <a:endParaRPr lang="en-US" sz="900" dirty="0"/>
                    </a:p>
                  </a:txBody>
                  <a:tcPr marL="68580" marR="68580" marT="34290" marB="34290"/>
                </a:tc>
                <a:extLst>
                  <a:ext uri="{0D108BD9-81ED-4DB2-BD59-A6C34878D82A}">
                    <a16:rowId xmlns:a16="http://schemas.microsoft.com/office/drawing/2014/main" val="2647407667"/>
                  </a:ext>
                </a:extLst>
              </a:tr>
              <a:tr h="319801">
                <a:tc>
                  <a:txBody>
                    <a:bodyPr/>
                    <a:lstStyle/>
                    <a:p>
                      <a:r>
                        <a:rPr lang="fr-CA" sz="900" b="1" dirty="0"/>
                        <a:t>Photos</a:t>
                      </a:r>
                      <a:endParaRPr lang="en-US" sz="900" b="1" dirty="0"/>
                    </a:p>
                  </a:txBody>
                  <a:tcPr marL="68580" marR="68580" marT="34290" marB="34290"/>
                </a:tc>
                <a:tc>
                  <a:txBody>
                    <a:bodyPr/>
                    <a:lstStyle/>
                    <a:p>
                      <a:endParaRPr lang="en-US" sz="900" dirty="0"/>
                    </a:p>
                  </a:txBody>
                  <a:tcPr marL="68580" marR="68580" marT="34290" marB="34290"/>
                </a:tc>
                <a:tc>
                  <a:txBody>
                    <a:bodyPr/>
                    <a:lstStyle/>
                    <a:p>
                      <a:r>
                        <a:rPr lang="fr-CA" sz="900" dirty="0"/>
                        <a:t>Dorsal and ventral</a:t>
                      </a:r>
                      <a:endParaRPr lang="en-US" sz="900" dirty="0"/>
                    </a:p>
                  </a:txBody>
                  <a:tcPr marL="68580" marR="68580" marT="34290" marB="34290"/>
                </a:tc>
                <a:tc>
                  <a:txBody>
                    <a:bodyPr/>
                    <a:lstStyle/>
                    <a:p>
                      <a:r>
                        <a:rPr lang="fr-CA" sz="900" dirty="0"/>
                        <a:t>Carapace </a:t>
                      </a:r>
                      <a:r>
                        <a:rPr lang="fr-CA" sz="900" dirty="0" err="1"/>
                        <a:t>appearance</a:t>
                      </a:r>
                      <a:r>
                        <a:rPr lang="fr-CA" sz="900" dirty="0"/>
                        <a:t> </a:t>
                      </a:r>
                      <a:endParaRPr lang="en-US" sz="900" dirty="0"/>
                    </a:p>
                  </a:txBody>
                  <a:tcPr marL="68580" marR="68580" marT="34290" marB="34290"/>
                </a:tc>
                <a:tc>
                  <a:txBody>
                    <a:bodyPr/>
                    <a:lstStyle/>
                    <a:p>
                      <a:endParaRPr lang="en-US" sz="900" dirty="0"/>
                    </a:p>
                  </a:txBody>
                  <a:tcPr marL="68580" marR="68580" marT="34290" marB="34290"/>
                </a:tc>
                <a:tc>
                  <a:txBody>
                    <a:bodyPr/>
                    <a:lstStyle/>
                    <a:p>
                      <a:r>
                        <a:rPr lang="fr-CA" sz="900" dirty="0" err="1"/>
                        <a:t>easy</a:t>
                      </a:r>
                      <a:endParaRPr lang="en-US" sz="900" dirty="0"/>
                    </a:p>
                  </a:txBody>
                  <a:tcPr marL="68580" marR="68580" marT="34290" marB="34290"/>
                </a:tc>
                <a:extLst>
                  <a:ext uri="{0D108BD9-81ED-4DB2-BD59-A6C34878D82A}">
                    <a16:rowId xmlns:a16="http://schemas.microsoft.com/office/drawing/2014/main" val="3911966897"/>
                  </a:ext>
                </a:extLst>
              </a:tr>
              <a:tr h="369833">
                <a:tc>
                  <a:txBody>
                    <a:bodyPr/>
                    <a:lstStyle/>
                    <a:p>
                      <a:r>
                        <a:rPr lang="fr-CA" sz="900" b="1" dirty="0" err="1"/>
                        <a:t>Meat</a:t>
                      </a:r>
                      <a:r>
                        <a:rPr lang="fr-CA" sz="900" b="1" dirty="0"/>
                        <a:t> </a:t>
                      </a:r>
                      <a:r>
                        <a:rPr lang="fr-CA" sz="900" b="1" dirty="0" err="1"/>
                        <a:t>yield</a:t>
                      </a:r>
                      <a:endParaRPr lang="en-US" sz="900" b="1" dirty="0"/>
                    </a:p>
                  </a:txBody>
                  <a:tcPr marL="68580" marR="68580" marT="34290" marB="34290"/>
                </a:tc>
                <a:tc>
                  <a:txBody>
                    <a:bodyPr/>
                    <a:lstStyle/>
                    <a:p>
                      <a:r>
                        <a:rPr lang="fr-CA" sz="900" dirty="0"/>
                        <a:t>Proportion of </a:t>
                      </a:r>
                      <a:r>
                        <a:rPr lang="fr-CA" sz="900" dirty="0" err="1"/>
                        <a:t>meat</a:t>
                      </a:r>
                      <a:r>
                        <a:rPr lang="fr-CA" sz="900" dirty="0"/>
                        <a:t> </a:t>
                      </a:r>
                      <a:r>
                        <a:rPr lang="fr-CA" sz="900" dirty="0" err="1"/>
                        <a:t>inside</a:t>
                      </a:r>
                      <a:r>
                        <a:rPr lang="fr-CA" sz="900" dirty="0"/>
                        <a:t> </a:t>
                      </a:r>
                      <a:r>
                        <a:rPr lang="fr-CA" sz="900" dirty="0" err="1"/>
                        <a:t>crab</a:t>
                      </a:r>
                      <a:endParaRPr lang="en-US" sz="900" dirty="0"/>
                    </a:p>
                  </a:txBody>
                  <a:tcPr marL="68580" marR="68580" marT="34290" marB="34290"/>
                </a:tc>
                <a:tc>
                  <a:txBody>
                    <a:bodyPr/>
                    <a:lstStyle/>
                    <a:p>
                      <a:endParaRPr lang="en-US" sz="900" dirty="0"/>
                    </a:p>
                  </a:txBody>
                  <a:tcPr marL="68580" marR="68580" marT="34290" marB="34290"/>
                </a:tc>
                <a:tc>
                  <a:txBody>
                    <a:bodyPr/>
                    <a:lstStyle/>
                    <a:p>
                      <a:r>
                        <a:rPr lang="fr-CA" sz="900" dirty="0" err="1"/>
                        <a:t>Steady</a:t>
                      </a:r>
                      <a:r>
                        <a:rPr lang="fr-CA" sz="900" dirty="0"/>
                        <a:t> </a:t>
                      </a:r>
                      <a:r>
                        <a:rPr lang="fr-CA" sz="900" dirty="0" err="1"/>
                        <a:t>increase</a:t>
                      </a:r>
                      <a:r>
                        <a:rPr lang="fr-CA" sz="900" dirty="0"/>
                        <a:t> in the </a:t>
                      </a:r>
                      <a:r>
                        <a:rPr lang="fr-CA" sz="900" dirty="0" err="1"/>
                        <a:t>months</a:t>
                      </a:r>
                      <a:r>
                        <a:rPr lang="fr-CA" sz="900" dirty="0"/>
                        <a:t> </a:t>
                      </a:r>
                      <a:r>
                        <a:rPr lang="fr-CA" sz="900" dirty="0" err="1"/>
                        <a:t>following</a:t>
                      </a:r>
                      <a:r>
                        <a:rPr lang="fr-CA" sz="900" dirty="0"/>
                        <a:t> moult</a:t>
                      </a:r>
                      <a:endParaRPr lang="en-US" sz="900" dirty="0"/>
                    </a:p>
                  </a:txBody>
                  <a:tcPr marL="68580" marR="68580" marT="34290" marB="34290"/>
                </a:tc>
                <a:tc>
                  <a:txBody>
                    <a:bodyPr/>
                    <a:lstStyle/>
                    <a:p>
                      <a:r>
                        <a:rPr lang="fr-CA" sz="900" dirty="0"/>
                        <a:t>Soft / hard </a:t>
                      </a:r>
                      <a:r>
                        <a:rPr lang="fr-CA" sz="900" dirty="0" err="1"/>
                        <a:t>shell</a:t>
                      </a:r>
                      <a:r>
                        <a:rPr lang="fr-CA" sz="900" dirty="0"/>
                        <a:t> identifier</a:t>
                      </a:r>
                      <a:endParaRPr lang="en-US" sz="900" dirty="0"/>
                    </a:p>
                  </a:txBody>
                  <a:tcPr marL="68580" marR="68580" marT="34290" marB="34290"/>
                </a:tc>
                <a:tc>
                  <a:txBody>
                    <a:bodyPr/>
                    <a:lstStyle/>
                    <a:p>
                      <a:r>
                        <a:rPr lang="fr-CA" sz="900" dirty="0"/>
                        <a:t>hard</a:t>
                      </a:r>
                      <a:endParaRPr lang="en-US" sz="900" dirty="0"/>
                    </a:p>
                  </a:txBody>
                  <a:tcPr marL="68580" marR="68580" marT="34290" marB="34290"/>
                </a:tc>
                <a:extLst>
                  <a:ext uri="{0D108BD9-81ED-4DB2-BD59-A6C34878D82A}">
                    <a16:rowId xmlns:a16="http://schemas.microsoft.com/office/drawing/2014/main" val="950348851"/>
                  </a:ext>
                </a:extLst>
              </a:tr>
            </a:tbl>
          </a:graphicData>
        </a:graphic>
      </p:graphicFrame>
      <p:sp>
        <p:nvSpPr>
          <p:cNvPr id="9" name="TextBox 8">
            <a:extLst>
              <a:ext uri="{FF2B5EF4-FFF2-40B4-BE49-F238E27FC236}">
                <a16:creationId xmlns:a16="http://schemas.microsoft.com/office/drawing/2014/main" id="{724371AB-AF14-8961-4554-C295A53BF9D6}"/>
              </a:ext>
            </a:extLst>
          </p:cNvPr>
          <p:cNvSpPr txBox="1"/>
          <p:nvPr/>
        </p:nvSpPr>
        <p:spPr>
          <a:xfrm>
            <a:off x="250838" y="1560160"/>
            <a:ext cx="3867375" cy="1084912"/>
          </a:xfrm>
          <a:prstGeom prst="rect">
            <a:avLst/>
          </a:prstGeom>
          <a:noFill/>
        </p:spPr>
        <p:txBody>
          <a:bodyPr wrap="square" rtlCol="0">
            <a:spAutoFit/>
          </a:bodyPr>
          <a:lstStyle/>
          <a:p>
            <a:r>
              <a:rPr lang="fr-CA" sz="1200" b="1" dirty="0"/>
              <a:t>Goals:</a:t>
            </a:r>
          </a:p>
          <a:p>
            <a:pPr marL="214313" indent="-214313">
              <a:buFont typeface="Arial" panose="020B0604020202020204" pitchFamily="34" charset="0"/>
              <a:buChar char="•"/>
            </a:pPr>
            <a:r>
              <a:rPr lang="fr-CA" sz="1050" dirty="0" err="1"/>
              <a:t>Gather</a:t>
            </a:r>
            <a:r>
              <a:rPr lang="fr-CA" sz="1050" dirty="0"/>
              <a:t> data set to explore how </a:t>
            </a:r>
            <a:r>
              <a:rPr lang="fr-CA" sz="1050" dirty="0" err="1"/>
              <a:t>snow</a:t>
            </a:r>
            <a:r>
              <a:rPr lang="fr-CA" sz="1050" dirty="0"/>
              <a:t> </a:t>
            </a:r>
            <a:r>
              <a:rPr lang="fr-CA" sz="1050" dirty="0" err="1"/>
              <a:t>crab</a:t>
            </a:r>
            <a:r>
              <a:rPr lang="fr-CA" sz="1050" dirty="0"/>
              <a:t> </a:t>
            </a:r>
            <a:r>
              <a:rPr lang="fr-CA" sz="1050" dirty="0" err="1"/>
              <a:t>material</a:t>
            </a:r>
            <a:r>
              <a:rPr lang="fr-CA" sz="1050" dirty="0"/>
              <a:t> </a:t>
            </a:r>
            <a:r>
              <a:rPr lang="fr-CA" sz="1050" dirty="0" err="1"/>
              <a:t>properties</a:t>
            </a:r>
            <a:r>
              <a:rPr lang="fr-CA" sz="1050" dirty="0"/>
              <a:t> change </a:t>
            </a:r>
            <a:r>
              <a:rPr lang="fr-CA" sz="1050" dirty="0" err="1"/>
              <a:t>through</a:t>
            </a:r>
            <a:r>
              <a:rPr lang="fr-CA" sz="1050" dirty="0"/>
              <a:t> time </a:t>
            </a:r>
            <a:r>
              <a:rPr lang="fr-CA" sz="1050" dirty="0" err="1"/>
              <a:t>after</a:t>
            </a:r>
            <a:r>
              <a:rPr lang="fr-CA" sz="1050" dirty="0"/>
              <a:t> </a:t>
            </a:r>
            <a:r>
              <a:rPr lang="fr-CA" sz="1050" dirty="0" err="1"/>
              <a:t>moulting</a:t>
            </a:r>
            <a:r>
              <a:rPr lang="fr-CA" sz="1050" dirty="0"/>
              <a:t>.</a:t>
            </a:r>
          </a:p>
          <a:p>
            <a:pPr marL="214313" indent="-214313">
              <a:buFont typeface="Arial" panose="020B0604020202020204" pitchFamily="34" charset="0"/>
              <a:buChar char="•"/>
            </a:pPr>
            <a:r>
              <a:rPr lang="fr-CA" sz="1050" dirty="0" err="1"/>
              <a:t>Identify</a:t>
            </a:r>
            <a:r>
              <a:rPr lang="fr-CA" sz="1050" dirty="0"/>
              <a:t> new versus </a:t>
            </a:r>
            <a:r>
              <a:rPr lang="fr-CA" sz="1050" dirty="0" err="1"/>
              <a:t>old</a:t>
            </a:r>
            <a:r>
              <a:rPr lang="fr-CA" sz="1050" dirty="0"/>
              <a:t> </a:t>
            </a:r>
            <a:r>
              <a:rPr lang="fr-CA" sz="1050" dirty="0" err="1"/>
              <a:t>shelled</a:t>
            </a:r>
            <a:r>
              <a:rPr lang="fr-CA" sz="1050" dirty="0"/>
              <a:t> </a:t>
            </a:r>
            <a:r>
              <a:rPr lang="fr-CA" sz="1050" dirty="0" err="1"/>
              <a:t>crab</a:t>
            </a:r>
            <a:r>
              <a:rPr lang="fr-CA" sz="1050" dirty="0"/>
              <a:t> </a:t>
            </a:r>
            <a:r>
              <a:rPr lang="fr-CA" sz="1050" dirty="0" err="1"/>
              <a:t>using</a:t>
            </a:r>
            <a:r>
              <a:rPr lang="fr-CA" sz="1050" dirty="0"/>
              <a:t> high </a:t>
            </a:r>
            <a:r>
              <a:rPr lang="fr-CA" sz="1050" dirty="0" err="1"/>
              <a:t>dimensional</a:t>
            </a:r>
            <a:r>
              <a:rPr lang="fr-CA" sz="1050" dirty="0"/>
              <a:t> data (e.g. NIR, </a:t>
            </a:r>
            <a:r>
              <a:rPr lang="fr-CA" sz="1050" dirty="0" err="1"/>
              <a:t>ultrasound</a:t>
            </a:r>
            <a:r>
              <a:rPr lang="fr-CA" sz="1050" dirty="0"/>
              <a:t>, photos) and relate to </a:t>
            </a:r>
            <a:r>
              <a:rPr lang="fr-CA" sz="1050" dirty="0" err="1"/>
              <a:t>lower</a:t>
            </a:r>
            <a:r>
              <a:rPr lang="fr-CA" sz="1050" dirty="0"/>
              <a:t> </a:t>
            </a:r>
            <a:r>
              <a:rPr lang="fr-CA" sz="1050" dirty="0" err="1"/>
              <a:t>dimensional</a:t>
            </a:r>
            <a:r>
              <a:rPr lang="fr-CA" sz="1050" dirty="0"/>
              <a:t> data observations.</a:t>
            </a:r>
          </a:p>
        </p:txBody>
      </p:sp>
      <p:sp>
        <p:nvSpPr>
          <p:cNvPr id="10" name="TextBox 9">
            <a:extLst>
              <a:ext uri="{FF2B5EF4-FFF2-40B4-BE49-F238E27FC236}">
                <a16:creationId xmlns:a16="http://schemas.microsoft.com/office/drawing/2014/main" id="{C0A1917C-3065-2C49-72AC-BDBBD2D88D5B}"/>
              </a:ext>
            </a:extLst>
          </p:cNvPr>
          <p:cNvSpPr txBox="1"/>
          <p:nvPr/>
        </p:nvSpPr>
        <p:spPr>
          <a:xfrm>
            <a:off x="4683798" y="1548621"/>
            <a:ext cx="3867375" cy="1084912"/>
          </a:xfrm>
          <a:prstGeom prst="rect">
            <a:avLst/>
          </a:prstGeom>
          <a:noFill/>
        </p:spPr>
        <p:txBody>
          <a:bodyPr wrap="square" rtlCol="0">
            <a:spAutoFit/>
          </a:bodyPr>
          <a:lstStyle/>
          <a:p>
            <a:r>
              <a:rPr lang="fr-CA" sz="1200" b="1" dirty="0" err="1"/>
              <a:t>Strategy</a:t>
            </a:r>
            <a:r>
              <a:rPr lang="fr-CA" sz="1200" b="1" dirty="0"/>
              <a:t>:</a:t>
            </a:r>
          </a:p>
          <a:p>
            <a:pPr marL="214313" indent="-214313">
              <a:buFont typeface="Arial" panose="020B0604020202020204" pitchFamily="34" charset="0"/>
              <a:buChar char="•"/>
            </a:pPr>
            <a:r>
              <a:rPr lang="fr-CA" sz="1050" dirty="0"/>
              <a:t>Cluster </a:t>
            </a:r>
            <a:r>
              <a:rPr lang="fr-CA" sz="1050" dirty="0" err="1"/>
              <a:t>analysis</a:t>
            </a:r>
            <a:r>
              <a:rPr lang="fr-CA" sz="1050" dirty="0"/>
              <a:t> on </a:t>
            </a:r>
            <a:r>
              <a:rPr lang="fr-CA" sz="1050" dirty="0" err="1"/>
              <a:t>higher</a:t>
            </a:r>
            <a:r>
              <a:rPr lang="fr-CA" sz="1050" dirty="0"/>
              <a:t> </a:t>
            </a:r>
            <a:r>
              <a:rPr lang="fr-CA" sz="1050" dirty="0" err="1"/>
              <a:t>dimensional</a:t>
            </a:r>
            <a:r>
              <a:rPr lang="fr-CA" sz="1050" dirty="0"/>
              <a:t> data (NIR &amp; images), control for nuisance </a:t>
            </a:r>
            <a:r>
              <a:rPr lang="fr-CA" sz="1050" dirty="0" err="1"/>
              <a:t>effects</a:t>
            </a:r>
            <a:r>
              <a:rPr lang="fr-CA" sz="1050" dirty="0"/>
              <a:t> (</a:t>
            </a:r>
            <a:r>
              <a:rPr lang="fr-CA" sz="1050" dirty="0" err="1"/>
              <a:t>individual</a:t>
            </a:r>
            <a:r>
              <a:rPr lang="fr-CA" sz="1050" dirty="0"/>
              <a:t> variation, </a:t>
            </a:r>
            <a:r>
              <a:rPr lang="fr-CA" sz="1050" dirty="0" err="1"/>
              <a:t>sample</a:t>
            </a:r>
            <a:r>
              <a:rPr lang="fr-CA" sz="1050" dirty="0"/>
              <a:t> </a:t>
            </a:r>
            <a:r>
              <a:rPr lang="fr-CA" sz="1050" dirty="0" err="1"/>
              <a:t>temperature</a:t>
            </a:r>
            <a:r>
              <a:rPr lang="fr-CA" sz="1050" dirty="0"/>
              <a:t>, </a:t>
            </a:r>
            <a:r>
              <a:rPr lang="fr-CA" sz="1050" dirty="0" err="1"/>
              <a:t>maturity</a:t>
            </a:r>
            <a:r>
              <a:rPr lang="fr-CA" sz="1050" dirty="0"/>
              <a:t>, size)</a:t>
            </a:r>
          </a:p>
          <a:p>
            <a:pPr marL="214313" indent="-214313">
              <a:buFont typeface="Arial" panose="020B0604020202020204" pitchFamily="34" charset="0"/>
              <a:buChar char="•"/>
            </a:pPr>
            <a:r>
              <a:rPr lang="fr-CA" sz="1050" dirty="0"/>
              <a:t>If 2 clusters are </a:t>
            </a:r>
            <a:r>
              <a:rPr lang="fr-CA" sz="1050" dirty="0" err="1"/>
              <a:t>clear</a:t>
            </a:r>
            <a:r>
              <a:rPr lang="fr-CA" sz="1050" dirty="0"/>
              <a:t>, </a:t>
            </a:r>
            <a:r>
              <a:rPr lang="fr-CA" sz="1050" dirty="0" err="1"/>
              <a:t>map</a:t>
            </a:r>
            <a:r>
              <a:rPr lang="fr-CA" sz="1050" dirty="0"/>
              <a:t> onto new/ </a:t>
            </a:r>
            <a:r>
              <a:rPr lang="fr-CA" sz="1050" dirty="0" err="1"/>
              <a:t>old</a:t>
            </a:r>
            <a:r>
              <a:rPr lang="fr-CA" sz="1050" dirty="0"/>
              <a:t> </a:t>
            </a:r>
            <a:r>
              <a:rPr lang="fr-CA" sz="1050" dirty="0" err="1"/>
              <a:t>shell</a:t>
            </a:r>
            <a:r>
              <a:rPr lang="fr-CA" sz="1050" dirty="0"/>
              <a:t> group (test </a:t>
            </a:r>
            <a:r>
              <a:rPr lang="fr-CA" sz="1050" dirty="0" err="1"/>
              <a:t>that</a:t>
            </a:r>
            <a:r>
              <a:rPr lang="fr-CA" sz="1050" dirty="0"/>
              <a:t> </a:t>
            </a:r>
            <a:r>
              <a:rPr lang="fr-CA" sz="1050" dirty="0" err="1"/>
              <a:t>it</a:t>
            </a:r>
            <a:r>
              <a:rPr lang="fr-CA" sz="1050" dirty="0"/>
              <a:t> </a:t>
            </a:r>
            <a:r>
              <a:rPr lang="fr-CA" sz="1050" dirty="0" err="1"/>
              <a:t>works</a:t>
            </a:r>
            <a:r>
              <a:rPr lang="fr-CA" sz="1050" dirty="0"/>
              <a:t>)</a:t>
            </a:r>
          </a:p>
        </p:txBody>
      </p:sp>
      <p:grpSp>
        <p:nvGrpSpPr>
          <p:cNvPr id="49" name="Group 48">
            <a:extLst>
              <a:ext uri="{FF2B5EF4-FFF2-40B4-BE49-F238E27FC236}">
                <a16:creationId xmlns:a16="http://schemas.microsoft.com/office/drawing/2014/main" id="{EE7741D2-4E7D-7CC6-7F7A-20FB168F31AF}"/>
              </a:ext>
            </a:extLst>
          </p:cNvPr>
          <p:cNvGrpSpPr/>
          <p:nvPr/>
        </p:nvGrpSpPr>
        <p:grpSpPr>
          <a:xfrm>
            <a:off x="203670" y="3469745"/>
            <a:ext cx="2352105" cy="1486368"/>
            <a:chOff x="305001" y="1333575"/>
            <a:chExt cx="2714976" cy="1981824"/>
          </a:xfrm>
        </p:grpSpPr>
        <p:sp>
          <p:nvSpPr>
            <p:cNvPr id="7" name="TextBox 6">
              <a:extLst>
                <a:ext uri="{FF2B5EF4-FFF2-40B4-BE49-F238E27FC236}">
                  <a16:creationId xmlns:a16="http://schemas.microsoft.com/office/drawing/2014/main" id="{D0A4A23C-E0D1-F935-6D7A-20FB6D97FCAE}"/>
                </a:ext>
              </a:extLst>
            </p:cNvPr>
            <p:cNvSpPr txBox="1"/>
            <p:nvPr/>
          </p:nvSpPr>
          <p:spPr>
            <a:xfrm>
              <a:off x="606205" y="1333575"/>
              <a:ext cx="1091004" cy="338555"/>
            </a:xfrm>
            <a:prstGeom prst="rect">
              <a:avLst/>
            </a:prstGeom>
            <a:noFill/>
            <a:ln>
              <a:solidFill>
                <a:schemeClr val="bg2">
                  <a:lumMod val="25000"/>
                </a:schemeClr>
              </a:solidFill>
            </a:ln>
          </p:spPr>
          <p:txBody>
            <a:bodyPr wrap="square" rtlCol="0">
              <a:spAutoFit/>
            </a:bodyPr>
            <a:lstStyle/>
            <a:p>
              <a:pPr algn="ctr"/>
              <a:r>
                <a:rPr lang="en-CA" sz="1050" b="1" dirty="0"/>
                <a:t>Moult</a:t>
              </a:r>
              <a:endParaRPr lang="en-US" sz="1050" b="1" dirty="0"/>
            </a:p>
          </p:txBody>
        </p:sp>
        <p:cxnSp>
          <p:nvCxnSpPr>
            <p:cNvPr id="31" name="Straight Arrow Connector 30">
              <a:extLst>
                <a:ext uri="{FF2B5EF4-FFF2-40B4-BE49-F238E27FC236}">
                  <a16:creationId xmlns:a16="http://schemas.microsoft.com/office/drawing/2014/main" id="{6A92FFEF-9AA9-A1E9-4BD6-2425FCE02614}"/>
                </a:ext>
              </a:extLst>
            </p:cNvPr>
            <p:cNvCxnSpPr>
              <a:cxnSpLocks/>
              <a:stCxn id="7" idx="2"/>
              <a:endCxn id="20" idx="0"/>
            </p:cNvCxnSpPr>
            <p:nvPr/>
          </p:nvCxnSpPr>
          <p:spPr>
            <a:xfrm>
              <a:off x="1151707" y="1672130"/>
              <a:ext cx="0" cy="2531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704BE803-57BE-B90D-7660-21CB6D688FDB}"/>
                </a:ext>
              </a:extLst>
            </p:cNvPr>
            <p:cNvSpPr txBox="1"/>
            <p:nvPr/>
          </p:nvSpPr>
          <p:spPr>
            <a:xfrm>
              <a:off x="606204" y="1925242"/>
              <a:ext cx="1091004" cy="553997"/>
            </a:xfrm>
            <a:prstGeom prst="rect">
              <a:avLst/>
            </a:prstGeom>
            <a:solidFill>
              <a:schemeClr val="accent1">
                <a:lumMod val="20000"/>
                <a:lumOff val="80000"/>
              </a:schemeClr>
            </a:solidFill>
            <a:ln>
              <a:solidFill>
                <a:schemeClr val="bg2">
                  <a:lumMod val="25000"/>
                </a:schemeClr>
              </a:solidFill>
            </a:ln>
          </p:spPr>
          <p:txBody>
            <a:bodyPr wrap="square" rtlCol="0">
              <a:spAutoFit/>
            </a:bodyPr>
            <a:lstStyle/>
            <a:p>
              <a:pPr algn="ctr"/>
              <a:r>
                <a:rPr lang="en-CA" sz="1050" dirty="0"/>
                <a:t>New-shelled</a:t>
              </a:r>
              <a:endParaRPr lang="en-US" sz="1050" dirty="0"/>
            </a:p>
          </p:txBody>
        </p:sp>
        <p:sp>
          <p:nvSpPr>
            <p:cNvPr id="21" name="TextBox 20">
              <a:extLst>
                <a:ext uri="{FF2B5EF4-FFF2-40B4-BE49-F238E27FC236}">
                  <a16:creationId xmlns:a16="http://schemas.microsoft.com/office/drawing/2014/main" id="{5126D5B3-34ED-C9CA-52F0-97EDAA950F40}"/>
                </a:ext>
              </a:extLst>
            </p:cNvPr>
            <p:cNvSpPr txBox="1"/>
            <p:nvPr/>
          </p:nvSpPr>
          <p:spPr>
            <a:xfrm>
              <a:off x="606205" y="2516910"/>
              <a:ext cx="1091004" cy="338555"/>
            </a:xfrm>
            <a:prstGeom prst="rect">
              <a:avLst/>
            </a:prstGeom>
            <a:solidFill>
              <a:schemeClr val="accent1">
                <a:lumMod val="20000"/>
                <a:lumOff val="80000"/>
              </a:schemeClr>
            </a:solidFill>
            <a:ln>
              <a:solidFill>
                <a:schemeClr val="bg2">
                  <a:lumMod val="25000"/>
                </a:schemeClr>
              </a:solidFill>
            </a:ln>
          </p:spPr>
          <p:txBody>
            <a:bodyPr wrap="square" rtlCol="0">
              <a:spAutoFit/>
            </a:bodyPr>
            <a:lstStyle/>
            <a:p>
              <a:pPr algn="ctr"/>
              <a:r>
                <a:rPr lang="en-US" sz="1050" dirty="0"/>
                <a:t>Old-shelled</a:t>
              </a:r>
            </a:p>
          </p:txBody>
        </p:sp>
        <p:cxnSp>
          <p:nvCxnSpPr>
            <p:cNvPr id="25" name="Straight Arrow Connector 24">
              <a:extLst>
                <a:ext uri="{FF2B5EF4-FFF2-40B4-BE49-F238E27FC236}">
                  <a16:creationId xmlns:a16="http://schemas.microsoft.com/office/drawing/2014/main" id="{E7A39FBE-AF9A-9AE9-42F0-433D50ADC190}"/>
                </a:ext>
              </a:extLst>
            </p:cNvPr>
            <p:cNvCxnSpPr>
              <a:cxnSpLocks/>
              <a:stCxn id="20" idx="2"/>
              <a:endCxn id="21" idx="0"/>
            </p:cNvCxnSpPr>
            <p:nvPr/>
          </p:nvCxnSpPr>
          <p:spPr>
            <a:xfrm>
              <a:off x="1151707" y="2263796"/>
              <a:ext cx="0" cy="2531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Connector: Elbow 12">
              <a:extLst>
                <a:ext uri="{FF2B5EF4-FFF2-40B4-BE49-F238E27FC236}">
                  <a16:creationId xmlns:a16="http://schemas.microsoft.com/office/drawing/2014/main" id="{617CF28B-4DD5-E380-3F94-6963F5BF1AA6}"/>
                </a:ext>
              </a:extLst>
            </p:cNvPr>
            <p:cNvCxnSpPr>
              <a:cxnSpLocks/>
              <a:stCxn id="21" idx="2"/>
              <a:endCxn id="21" idx="1"/>
            </p:cNvCxnSpPr>
            <p:nvPr/>
          </p:nvCxnSpPr>
          <p:spPr>
            <a:xfrm rot="5400000" flipH="1">
              <a:off x="794318" y="2498075"/>
              <a:ext cx="169277" cy="545503"/>
            </a:xfrm>
            <a:prstGeom prst="bentConnector4">
              <a:avLst>
                <a:gd name="adj1" fmla="val -180060"/>
                <a:gd name="adj2" fmla="val 155875"/>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CC2687-27F8-D0D7-2FFE-C79D8A8BCB7D}"/>
                </a:ext>
              </a:extLst>
            </p:cNvPr>
            <p:cNvSpPr txBox="1"/>
            <p:nvPr/>
          </p:nvSpPr>
          <p:spPr>
            <a:xfrm>
              <a:off x="305001" y="3007623"/>
              <a:ext cx="1096881" cy="307776"/>
            </a:xfrm>
            <a:prstGeom prst="rect">
              <a:avLst/>
            </a:prstGeom>
            <a:noFill/>
          </p:spPr>
          <p:txBody>
            <a:bodyPr wrap="none" rtlCol="0">
              <a:spAutoFit/>
            </a:bodyPr>
            <a:lstStyle/>
            <a:p>
              <a:r>
                <a:rPr lang="fr-CA" sz="900" dirty="0"/>
                <a:t>1 </a:t>
              </a:r>
              <a:r>
                <a:rPr lang="fr-CA" sz="900" dirty="0" err="1"/>
                <a:t>year</a:t>
              </a:r>
              <a:r>
                <a:rPr lang="fr-CA" sz="900" dirty="0"/>
                <a:t> </a:t>
              </a:r>
              <a:r>
                <a:rPr lang="fr-CA" sz="900" dirty="0" err="1"/>
                <a:t>later</a:t>
              </a:r>
              <a:r>
                <a:rPr lang="fr-CA" sz="900" dirty="0"/>
                <a:t> …</a:t>
              </a:r>
              <a:endParaRPr lang="en-US" sz="900" dirty="0"/>
            </a:p>
          </p:txBody>
        </p:sp>
        <p:sp>
          <p:nvSpPr>
            <p:cNvPr id="23" name="TextBox 22">
              <a:extLst>
                <a:ext uri="{FF2B5EF4-FFF2-40B4-BE49-F238E27FC236}">
                  <a16:creationId xmlns:a16="http://schemas.microsoft.com/office/drawing/2014/main" id="{7F246926-3262-E97A-C5A1-773693EDA73B}"/>
                </a:ext>
              </a:extLst>
            </p:cNvPr>
            <p:cNvSpPr txBox="1"/>
            <p:nvPr/>
          </p:nvSpPr>
          <p:spPr>
            <a:xfrm>
              <a:off x="1701311" y="1333575"/>
              <a:ext cx="1146041" cy="338555"/>
            </a:xfrm>
            <a:prstGeom prst="rect">
              <a:avLst/>
            </a:prstGeom>
            <a:noFill/>
          </p:spPr>
          <p:txBody>
            <a:bodyPr wrap="none" rtlCol="0">
              <a:spAutoFit/>
            </a:bodyPr>
            <a:lstStyle/>
            <a:p>
              <a:r>
                <a:rPr lang="fr-CA" sz="1050" dirty="0"/>
                <a:t>Start of </a:t>
              </a:r>
              <a:r>
                <a:rPr lang="fr-CA" sz="1050" dirty="0" err="1"/>
                <a:t>year</a:t>
              </a:r>
              <a:endParaRPr lang="en-US" sz="1050" dirty="0"/>
            </a:p>
          </p:txBody>
        </p:sp>
        <p:sp>
          <p:nvSpPr>
            <p:cNvPr id="24" name="TextBox 23">
              <a:extLst>
                <a:ext uri="{FF2B5EF4-FFF2-40B4-BE49-F238E27FC236}">
                  <a16:creationId xmlns:a16="http://schemas.microsoft.com/office/drawing/2014/main" id="{D74C7D4D-FDF8-913B-65A1-C7E7E41A3CAA}"/>
                </a:ext>
              </a:extLst>
            </p:cNvPr>
            <p:cNvSpPr txBox="1"/>
            <p:nvPr/>
          </p:nvSpPr>
          <p:spPr>
            <a:xfrm>
              <a:off x="1697208" y="1925242"/>
              <a:ext cx="1152452" cy="338555"/>
            </a:xfrm>
            <a:prstGeom prst="rect">
              <a:avLst/>
            </a:prstGeom>
            <a:noFill/>
          </p:spPr>
          <p:txBody>
            <a:bodyPr wrap="none" rtlCol="0">
              <a:spAutoFit/>
            </a:bodyPr>
            <a:lstStyle/>
            <a:p>
              <a:r>
                <a:rPr lang="fr-CA" sz="1050" dirty="0" err="1"/>
                <a:t>Later</a:t>
              </a:r>
              <a:r>
                <a:rPr lang="fr-CA" sz="1050" dirty="0"/>
                <a:t> in </a:t>
              </a:r>
              <a:r>
                <a:rPr lang="fr-CA" sz="1050" dirty="0" err="1"/>
                <a:t>year</a:t>
              </a:r>
              <a:endParaRPr lang="en-US" sz="1050" dirty="0"/>
            </a:p>
          </p:txBody>
        </p:sp>
        <p:sp>
          <p:nvSpPr>
            <p:cNvPr id="26" name="TextBox 25">
              <a:extLst>
                <a:ext uri="{FF2B5EF4-FFF2-40B4-BE49-F238E27FC236}">
                  <a16:creationId xmlns:a16="http://schemas.microsoft.com/office/drawing/2014/main" id="{3B93A38C-48DB-42A6-BEC9-47B95E116050}"/>
                </a:ext>
              </a:extLst>
            </p:cNvPr>
            <p:cNvSpPr txBox="1"/>
            <p:nvPr/>
          </p:nvSpPr>
          <p:spPr>
            <a:xfrm>
              <a:off x="1713637" y="2516907"/>
              <a:ext cx="1306340" cy="338555"/>
            </a:xfrm>
            <a:prstGeom prst="rect">
              <a:avLst/>
            </a:prstGeom>
            <a:noFill/>
          </p:spPr>
          <p:txBody>
            <a:bodyPr wrap="none" rtlCol="0">
              <a:spAutoFit/>
            </a:bodyPr>
            <a:lstStyle/>
            <a:p>
              <a:r>
                <a:rPr lang="fr-CA" sz="1050" dirty="0"/>
                <a:t>Following </a:t>
              </a:r>
              <a:r>
                <a:rPr lang="fr-CA" sz="1050" dirty="0" err="1"/>
                <a:t>year</a:t>
              </a:r>
              <a:endParaRPr lang="en-US" sz="1050" dirty="0"/>
            </a:p>
          </p:txBody>
        </p:sp>
      </p:grpSp>
      <p:sp>
        <p:nvSpPr>
          <p:cNvPr id="29" name="TextBox 28">
            <a:extLst>
              <a:ext uri="{FF2B5EF4-FFF2-40B4-BE49-F238E27FC236}">
                <a16:creationId xmlns:a16="http://schemas.microsoft.com/office/drawing/2014/main" id="{6C113710-C971-2853-3EDA-B8BB9126FFE6}"/>
              </a:ext>
            </a:extLst>
          </p:cNvPr>
          <p:cNvSpPr txBox="1"/>
          <p:nvPr/>
        </p:nvSpPr>
        <p:spPr>
          <a:xfrm>
            <a:off x="191442" y="993106"/>
            <a:ext cx="3710759" cy="415498"/>
          </a:xfrm>
          <a:prstGeom prst="rect">
            <a:avLst/>
          </a:prstGeom>
          <a:noFill/>
        </p:spPr>
        <p:txBody>
          <a:bodyPr wrap="none" rtlCol="0">
            <a:spAutoFit/>
          </a:bodyPr>
          <a:lstStyle/>
          <a:p>
            <a:r>
              <a:rPr lang="en-US" sz="2100" b="1" dirty="0"/>
              <a:t>Snow crab measurement study:</a:t>
            </a:r>
          </a:p>
        </p:txBody>
      </p:sp>
    </p:spTree>
    <p:extLst>
      <p:ext uri="{BB962C8B-B14F-4D97-AF65-F5344CB8AC3E}">
        <p14:creationId xmlns:p14="http://schemas.microsoft.com/office/powerpoint/2010/main" val="2681965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6A23D2-2094-CF2F-D898-15D3396CEAD1}"/>
              </a:ext>
            </a:extLst>
          </p:cNvPr>
          <p:cNvSpPr>
            <a:spLocks noGrp="1"/>
          </p:cNvSpPr>
          <p:nvPr>
            <p:ph idx="1"/>
          </p:nvPr>
        </p:nvSpPr>
        <p:spPr>
          <a:xfrm>
            <a:off x="427856" y="1556792"/>
            <a:ext cx="8258944" cy="3240360"/>
          </a:xfrm>
        </p:spPr>
        <p:txBody>
          <a:bodyPr>
            <a:normAutofit fontScale="85000" lnSpcReduction="10000"/>
          </a:bodyPr>
          <a:lstStyle/>
          <a:p>
            <a:r>
              <a:rPr lang="fr-CA" sz="2800" i="1" dirty="0" err="1"/>
              <a:t>When</a:t>
            </a:r>
            <a:r>
              <a:rPr lang="fr-CA" sz="2800" dirty="0"/>
              <a:t> : Sept 4th to 11th, 2023.</a:t>
            </a:r>
          </a:p>
          <a:p>
            <a:r>
              <a:rPr lang="fr-CA" sz="2800" i="1" dirty="0" err="1"/>
              <a:t>Where</a:t>
            </a:r>
            <a:r>
              <a:rPr lang="fr-CA" sz="2800" dirty="0"/>
              <a:t> : Off the </a:t>
            </a:r>
            <a:r>
              <a:rPr lang="fr-CA" sz="2800" dirty="0" err="1"/>
              <a:t>coast</a:t>
            </a:r>
            <a:r>
              <a:rPr lang="fr-CA" sz="2800" dirty="0"/>
              <a:t> of </a:t>
            </a:r>
            <a:r>
              <a:rPr lang="fr-CA" sz="2800" dirty="0" err="1"/>
              <a:t>Cheticamp</a:t>
            </a:r>
            <a:r>
              <a:rPr lang="fr-CA" sz="2800" dirty="0"/>
              <a:t>.</a:t>
            </a:r>
          </a:p>
          <a:p>
            <a:r>
              <a:rPr lang="fr-CA" sz="2800" i="1" dirty="0"/>
              <a:t>Vessel</a:t>
            </a:r>
            <a:r>
              <a:rPr lang="fr-CA" sz="2800" dirty="0"/>
              <a:t> : CCGS M. </a:t>
            </a:r>
            <a:r>
              <a:rPr lang="fr-CA" sz="2800" dirty="0" err="1"/>
              <a:t>Perley</a:t>
            </a:r>
            <a:r>
              <a:rPr lang="fr-CA" sz="2800" dirty="0"/>
              <a:t>.</a:t>
            </a:r>
          </a:p>
          <a:p>
            <a:r>
              <a:rPr lang="fr-CA" sz="2800" i="1" dirty="0" err="1"/>
              <a:t>Gear</a:t>
            </a:r>
            <a:r>
              <a:rPr lang="fr-CA" sz="2800" dirty="0"/>
              <a:t> : </a:t>
            </a:r>
          </a:p>
          <a:p>
            <a:pPr lvl="1"/>
            <a:r>
              <a:rPr lang="fr-CA" sz="2400" dirty="0"/>
              <a:t>3 </a:t>
            </a:r>
            <a:r>
              <a:rPr lang="fr-CA" sz="2400" dirty="0" err="1"/>
              <a:t>small</a:t>
            </a:r>
            <a:r>
              <a:rPr lang="fr-CA" sz="2400" dirty="0"/>
              <a:t> 1.2m </a:t>
            </a:r>
            <a:r>
              <a:rPr lang="fr-CA" sz="2400" dirty="0" err="1"/>
              <a:t>diameter</a:t>
            </a:r>
            <a:r>
              <a:rPr lang="fr-CA" sz="2400" dirty="0"/>
              <a:t> fine-</a:t>
            </a:r>
            <a:r>
              <a:rPr lang="fr-CA" sz="2400" dirty="0" err="1"/>
              <a:t>meshed</a:t>
            </a:r>
            <a:r>
              <a:rPr lang="fr-CA" sz="2400" dirty="0"/>
              <a:t> </a:t>
            </a:r>
            <a:r>
              <a:rPr lang="fr-CA" sz="2400" dirty="0" err="1"/>
              <a:t>conical</a:t>
            </a:r>
            <a:r>
              <a:rPr lang="fr-CA" sz="2400" dirty="0"/>
              <a:t> </a:t>
            </a:r>
            <a:r>
              <a:rPr lang="fr-CA" sz="2400" dirty="0" err="1"/>
              <a:t>snow</a:t>
            </a:r>
            <a:r>
              <a:rPr lang="fr-CA" sz="2400" dirty="0"/>
              <a:t> </a:t>
            </a:r>
            <a:r>
              <a:rPr lang="fr-CA" sz="2400" dirty="0" err="1"/>
              <a:t>crab</a:t>
            </a:r>
            <a:r>
              <a:rPr lang="fr-CA" sz="2400" dirty="0"/>
              <a:t> traps (+1 </a:t>
            </a:r>
            <a:r>
              <a:rPr lang="fr-CA" sz="2400" dirty="0" err="1"/>
              <a:t>spare</a:t>
            </a:r>
            <a:r>
              <a:rPr lang="fr-CA" sz="2400" dirty="0"/>
              <a:t>).</a:t>
            </a:r>
          </a:p>
          <a:p>
            <a:pPr lvl="1"/>
            <a:r>
              <a:rPr lang="fr-CA" sz="2400" dirty="0" err="1"/>
              <a:t>Recovered</a:t>
            </a:r>
            <a:r>
              <a:rPr lang="fr-CA" sz="2400" dirty="0"/>
              <a:t> commercial traps (5 traps in all, </a:t>
            </a:r>
            <a:r>
              <a:rPr lang="fr-CA" sz="2400" dirty="0" err="1"/>
              <a:t>only</a:t>
            </a:r>
            <a:r>
              <a:rPr lang="fr-CA" sz="2400" dirty="0"/>
              <a:t> trap no. 4 </a:t>
            </a:r>
            <a:r>
              <a:rPr lang="fr-CA" sz="2400" dirty="0" err="1"/>
              <a:t>sampled</a:t>
            </a:r>
            <a:r>
              <a:rPr lang="fr-CA" sz="2400" dirty="0"/>
              <a:t>).</a:t>
            </a:r>
          </a:p>
          <a:p>
            <a:r>
              <a:rPr lang="fr-CA" sz="2800" i="1" dirty="0"/>
              <a:t>Sampling </a:t>
            </a:r>
            <a:r>
              <a:rPr lang="fr-CA" sz="2800" i="1" dirty="0" err="1"/>
              <a:t>target</a:t>
            </a:r>
            <a:r>
              <a:rPr lang="fr-CA" sz="2800" i="1" dirty="0"/>
              <a:t> </a:t>
            </a:r>
            <a:r>
              <a:rPr lang="fr-CA" sz="2800" dirty="0"/>
              <a:t>: Male </a:t>
            </a:r>
            <a:r>
              <a:rPr lang="fr-CA" sz="2800" dirty="0" err="1"/>
              <a:t>snow</a:t>
            </a:r>
            <a:r>
              <a:rPr lang="fr-CA" sz="2800" dirty="0"/>
              <a:t> </a:t>
            </a:r>
            <a:r>
              <a:rPr lang="fr-CA" sz="2800" dirty="0" err="1"/>
              <a:t>crab</a:t>
            </a:r>
            <a:r>
              <a:rPr lang="fr-CA" sz="2800" dirty="0"/>
              <a:t>, </a:t>
            </a:r>
            <a:r>
              <a:rPr lang="fr-CA" sz="2800" dirty="0" err="1"/>
              <a:t>stratified</a:t>
            </a:r>
            <a:r>
              <a:rPr lang="fr-CA" sz="2800" dirty="0"/>
              <a:t> by size, </a:t>
            </a:r>
            <a:r>
              <a:rPr lang="fr-CA" sz="2800" dirty="0" err="1"/>
              <a:t>maturity</a:t>
            </a:r>
            <a:r>
              <a:rPr lang="fr-CA" sz="2800" dirty="0"/>
              <a:t> and carapace condition.</a:t>
            </a:r>
          </a:p>
          <a:p>
            <a:pPr marL="0" indent="0">
              <a:buNone/>
            </a:pPr>
            <a:endParaRPr lang="en-US" sz="2800" dirty="0"/>
          </a:p>
        </p:txBody>
      </p:sp>
      <p:sp>
        <p:nvSpPr>
          <p:cNvPr id="4" name="Title 1">
            <a:extLst>
              <a:ext uri="{FF2B5EF4-FFF2-40B4-BE49-F238E27FC236}">
                <a16:creationId xmlns:a16="http://schemas.microsoft.com/office/drawing/2014/main" id="{CB836B56-2F4A-977B-3213-BEC64EFA291A}"/>
              </a:ext>
            </a:extLst>
          </p:cNvPr>
          <p:cNvSpPr txBox="1">
            <a:spLocks/>
          </p:cNvSpPr>
          <p:nvPr/>
        </p:nvSpPr>
        <p:spPr>
          <a:xfrm>
            <a:off x="457200" y="274638"/>
            <a:ext cx="8229600" cy="6340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sz="3600" b="1" dirty="0"/>
              <a:t>Methods : Sampling</a:t>
            </a:r>
            <a:endParaRPr lang="en-CA" sz="3600" b="1" dirty="0"/>
          </a:p>
        </p:txBody>
      </p:sp>
    </p:spTree>
    <p:extLst>
      <p:ext uri="{BB962C8B-B14F-4D97-AF65-F5344CB8AC3E}">
        <p14:creationId xmlns:p14="http://schemas.microsoft.com/office/powerpoint/2010/main" val="236957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47F78-6EF1-FC24-7B35-7D0BFC4237E4}"/>
              </a:ext>
            </a:extLst>
          </p:cNvPr>
          <p:cNvSpPr>
            <a:spLocks noGrp="1"/>
          </p:cNvSpPr>
          <p:nvPr>
            <p:ph idx="1"/>
          </p:nvPr>
        </p:nvSpPr>
        <p:spPr>
          <a:xfrm>
            <a:off x="359532" y="1196752"/>
            <a:ext cx="8424936" cy="4896544"/>
          </a:xfrm>
        </p:spPr>
        <p:txBody>
          <a:bodyPr>
            <a:normAutofit/>
          </a:bodyPr>
          <a:lstStyle/>
          <a:p>
            <a:pPr marL="0" indent="0">
              <a:buNone/>
            </a:pPr>
            <a:r>
              <a:rPr lang="fr-CA" sz="2000" dirty="0"/>
              <a:t>For </a:t>
            </a:r>
            <a:r>
              <a:rPr lang="fr-CA" sz="2000" dirty="0" err="1"/>
              <a:t>each</a:t>
            </a:r>
            <a:r>
              <a:rPr lang="fr-CA" sz="2000" dirty="0"/>
              <a:t> </a:t>
            </a:r>
            <a:r>
              <a:rPr lang="fr-CA" sz="2000" dirty="0" err="1"/>
              <a:t>sampled</a:t>
            </a:r>
            <a:r>
              <a:rPr lang="fr-CA" sz="2000" dirty="0"/>
              <a:t> </a:t>
            </a:r>
            <a:r>
              <a:rPr lang="fr-CA" sz="2000" dirty="0" err="1"/>
              <a:t>snow</a:t>
            </a:r>
            <a:r>
              <a:rPr lang="fr-CA" sz="2000" dirty="0"/>
              <a:t> </a:t>
            </a:r>
            <a:r>
              <a:rPr lang="fr-CA" sz="2000" dirty="0" err="1"/>
              <a:t>crab</a:t>
            </a:r>
            <a:r>
              <a:rPr lang="fr-CA" sz="2000" dirty="0"/>
              <a:t>, </a:t>
            </a:r>
            <a:r>
              <a:rPr lang="fr-CA" sz="2000" dirty="0" err="1"/>
              <a:t>apply</a:t>
            </a:r>
            <a:r>
              <a:rPr lang="fr-CA" sz="2000" dirty="0"/>
              <a:t> the </a:t>
            </a:r>
            <a:r>
              <a:rPr lang="fr-CA" sz="2000" dirty="0" err="1"/>
              <a:t>following</a:t>
            </a:r>
            <a:r>
              <a:rPr lang="fr-CA" sz="2000" dirty="0"/>
              <a:t> suite of </a:t>
            </a:r>
            <a:r>
              <a:rPr lang="fr-CA" sz="2000" dirty="0" err="1"/>
              <a:t>measurements</a:t>
            </a:r>
            <a:r>
              <a:rPr lang="fr-CA" sz="2000" dirty="0"/>
              <a:t> :</a:t>
            </a:r>
          </a:p>
          <a:p>
            <a:r>
              <a:rPr lang="fr-CA" sz="2000" dirty="0"/>
              <a:t>Standard </a:t>
            </a:r>
            <a:r>
              <a:rPr lang="fr-CA" sz="2000" dirty="0" err="1"/>
              <a:t>measurements</a:t>
            </a:r>
            <a:r>
              <a:rPr lang="fr-CA" sz="2000" dirty="0"/>
              <a:t> and observations (carapace and </a:t>
            </a:r>
            <a:r>
              <a:rPr lang="fr-CA" sz="2000" dirty="0" err="1"/>
              <a:t>chela</a:t>
            </a:r>
            <a:r>
              <a:rPr lang="fr-CA" sz="2000" dirty="0"/>
              <a:t> size, carapace condition, etc.).</a:t>
            </a:r>
          </a:p>
          <a:p>
            <a:r>
              <a:rPr lang="fr-CA" sz="2000" dirty="0" err="1"/>
              <a:t>Durometer</a:t>
            </a:r>
            <a:r>
              <a:rPr lang="fr-CA" sz="2000" dirty="0"/>
              <a:t> (</a:t>
            </a:r>
            <a:r>
              <a:rPr lang="fr-CA" sz="2000" dirty="0" err="1"/>
              <a:t>chela</a:t>
            </a:r>
            <a:r>
              <a:rPr lang="fr-CA" sz="2000" dirty="0"/>
              <a:t>).</a:t>
            </a:r>
          </a:p>
          <a:p>
            <a:r>
              <a:rPr lang="fr-CA" sz="2000" dirty="0" err="1"/>
              <a:t>Colorimeter</a:t>
            </a:r>
            <a:r>
              <a:rPr lang="fr-CA" sz="2000" dirty="0"/>
              <a:t> (</a:t>
            </a:r>
            <a:r>
              <a:rPr lang="fr-CA" sz="2000" dirty="0" err="1"/>
              <a:t>chela</a:t>
            </a:r>
            <a:r>
              <a:rPr lang="fr-CA" sz="2000" dirty="0"/>
              <a:t> and </a:t>
            </a:r>
            <a:r>
              <a:rPr lang="fr-CA" sz="2000" dirty="0" err="1"/>
              <a:t>merus</a:t>
            </a:r>
            <a:r>
              <a:rPr lang="fr-CA" sz="2000" dirty="0"/>
              <a:t>).</a:t>
            </a:r>
          </a:p>
          <a:p>
            <a:r>
              <a:rPr lang="fr-CA" sz="2000" dirty="0"/>
              <a:t>Near-</a:t>
            </a:r>
            <a:r>
              <a:rPr lang="fr-CA" sz="2000" dirty="0" err="1"/>
              <a:t>infrared</a:t>
            </a:r>
            <a:r>
              <a:rPr lang="fr-CA" sz="2000" dirty="0"/>
              <a:t> </a:t>
            </a:r>
            <a:r>
              <a:rPr lang="fr-CA" sz="2000" dirty="0" err="1"/>
              <a:t>field</a:t>
            </a:r>
            <a:r>
              <a:rPr lang="fr-CA" sz="2000" dirty="0"/>
              <a:t> </a:t>
            </a:r>
            <a:r>
              <a:rPr lang="fr-CA" sz="2000" dirty="0" err="1"/>
              <a:t>spectrometer</a:t>
            </a:r>
            <a:r>
              <a:rPr lang="fr-CA" sz="2000" dirty="0"/>
              <a:t> (</a:t>
            </a:r>
            <a:r>
              <a:rPr lang="fr-CA" sz="2000" dirty="0" err="1"/>
              <a:t>Tellspec</a:t>
            </a:r>
            <a:r>
              <a:rPr lang="fr-CA" sz="2000" dirty="0"/>
              <a:t> NIR) (</a:t>
            </a:r>
            <a:r>
              <a:rPr lang="fr-CA" sz="2000" dirty="0" err="1"/>
              <a:t>chela</a:t>
            </a:r>
            <a:r>
              <a:rPr lang="fr-CA" sz="2000" dirty="0"/>
              <a:t> and </a:t>
            </a:r>
            <a:r>
              <a:rPr lang="fr-CA" sz="2000" dirty="0" err="1"/>
              <a:t>merus</a:t>
            </a:r>
            <a:r>
              <a:rPr lang="fr-CA" sz="2000" dirty="0"/>
              <a:t>).</a:t>
            </a:r>
          </a:p>
          <a:p>
            <a:r>
              <a:rPr lang="fr-CA" sz="2000" dirty="0" err="1"/>
              <a:t>Refractometer</a:t>
            </a:r>
            <a:r>
              <a:rPr lang="fr-CA" sz="2000" dirty="0"/>
              <a:t> on a </a:t>
            </a:r>
            <a:r>
              <a:rPr lang="fr-CA" sz="2000" dirty="0" err="1"/>
              <a:t>small</a:t>
            </a:r>
            <a:r>
              <a:rPr lang="fr-CA" sz="2000" dirty="0"/>
              <a:t> </a:t>
            </a:r>
            <a:r>
              <a:rPr lang="fr-CA" sz="2000" dirty="0" err="1"/>
              <a:t>hemolymph</a:t>
            </a:r>
            <a:r>
              <a:rPr lang="fr-CA" sz="2000" dirty="0"/>
              <a:t> </a:t>
            </a:r>
            <a:r>
              <a:rPr lang="fr-CA" sz="2000" dirty="0" err="1"/>
              <a:t>sample</a:t>
            </a:r>
            <a:r>
              <a:rPr lang="fr-CA" sz="2000" dirty="0"/>
              <a:t>.</a:t>
            </a:r>
          </a:p>
          <a:p>
            <a:r>
              <a:rPr lang="fr-CA" sz="2000" dirty="0"/>
              <a:t>Photos (ventral and dorsal, </a:t>
            </a:r>
            <a:r>
              <a:rPr lang="fr-CA" sz="2000" dirty="0" err="1"/>
              <a:t>chela</a:t>
            </a:r>
            <a:r>
              <a:rPr lang="fr-CA" sz="2000" dirty="0"/>
              <a:t> time </a:t>
            </a:r>
            <a:r>
              <a:rPr lang="fr-CA" sz="2000" dirty="0" err="1"/>
              <a:t>permitting</a:t>
            </a:r>
            <a:r>
              <a:rPr lang="fr-CA" sz="2000" dirty="0"/>
              <a:t>).</a:t>
            </a:r>
          </a:p>
          <a:p>
            <a:r>
              <a:rPr lang="fr-CA" sz="2000" dirty="0" err="1"/>
              <a:t>Meat</a:t>
            </a:r>
            <a:r>
              <a:rPr lang="fr-CA" sz="2000" dirty="0"/>
              <a:t> content (</a:t>
            </a:r>
            <a:r>
              <a:rPr lang="fr-CA" sz="2000" dirty="0" err="1"/>
              <a:t>from</a:t>
            </a:r>
            <a:r>
              <a:rPr lang="fr-CA" sz="2000" dirty="0"/>
              <a:t> </a:t>
            </a:r>
            <a:r>
              <a:rPr lang="fr-CA" sz="2000" dirty="0" err="1"/>
              <a:t>samples</a:t>
            </a:r>
            <a:r>
              <a:rPr lang="fr-CA" sz="2000" dirty="0"/>
              <a:t> </a:t>
            </a:r>
            <a:r>
              <a:rPr lang="fr-CA" sz="2000" dirty="0" err="1"/>
              <a:t>brought</a:t>
            </a:r>
            <a:r>
              <a:rPr lang="fr-CA" sz="2000" dirty="0"/>
              <a:t> to the </a:t>
            </a:r>
            <a:r>
              <a:rPr lang="fr-CA" sz="2000" dirty="0" err="1"/>
              <a:t>lab</a:t>
            </a:r>
            <a:r>
              <a:rPr lang="fr-CA" sz="2000" dirty="0"/>
              <a:t>).</a:t>
            </a:r>
          </a:p>
          <a:p>
            <a:r>
              <a:rPr lang="fr-CA" sz="2000" dirty="0" err="1"/>
              <a:t>Hemolymph</a:t>
            </a:r>
            <a:r>
              <a:rPr lang="fr-CA" sz="2000" dirty="0"/>
              <a:t> </a:t>
            </a:r>
            <a:r>
              <a:rPr lang="fr-CA" sz="2000" dirty="0" err="1"/>
              <a:t>sample</a:t>
            </a:r>
            <a:r>
              <a:rPr lang="fr-CA" sz="2000" dirty="0"/>
              <a:t> for </a:t>
            </a:r>
            <a:r>
              <a:rPr lang="fr-CA" sz="2000" dirty="0" err="1"/>
              <a:t>protein</a:t>
            </a:r>
            <a:r>
              <a:rPr lang="fr-CA" sz="2000" dirty="0"/>
              <a:t> </a:t>
            </a:r>
            <a:r>
              <a:rPr lang="fr-CA" sz="2000" dirty="0" err="1"/>
              <a:t>measurement</a:t>
            </a:r>
            <a:r>
              <a:rPr lang="fr-CA" sz="2000" dirty="0"/>
              <a:t> </a:t>
            </a:r>
            <a:r>
              <a:rPr lang="fr-CA" sz="2000" dirty="0" err="1"/>
              <a:t>using</a:t>
            </a:r>
            <a:r>
              <a:rPr lang="fr-CA" sz="2000" dirty="0"/>
              <a:t> </a:t>
            </a:r>
            <a:r>
              <a:rPr lang="fr-CA" sz="2000" dirty="0" err="1"/>
              <a:t>refractometer</a:t>
            </a:r>
            <a:r>
              <a:rPr lang="fr-CA" sz="2000" dirty="0"/>
              <a:t>.</a:t>
            </a:r>
          </a:p>
        </p:txBody>
      </p:sp>
      <p:sp>
        <p:nvSpPr>
          <p:cNvPr id="6" name="Title 1">
            <a:extLst>
              <a:ext uri="{FF2B5EF4-FFF2-40B4-BE49-F238E27FC236}">
                <a16:creationId xmlns:a16="http://schemas.microsoft.com/office/drawing/2014/main" id="{580A95A9-4287-E4D6-B9CB-5018F474D570}"/>
              </a:ext>
            </a:extLst>
          </p:cNvPr>
          <p:cNvSpPr>
            <a:spLocks noGrp="1"/>
          </p:cNvSpPr>
          <p:nvPr>
            <p:ph type="title"/>
          </p:nvPr>
        </p:nvSpPr>
        <p:spPr>
          <a:xfrm>
            <a:off x="457200" y="274638"/>
            <a:ext cx="8229600" cy="634082"/>
          </a:xfrm>
        </p:spPr>
        <p:txBody>
          <a:bodyPr>
            <a:noAutofit/>
          </a:bodyPr>
          <a:lstStyle/>
          <a:p>
            <a:r>
              <a:rPr lang="fr-CA" sz="3600" b="1" dirty="0"/>
              <a:t>Methods: </a:t>
            </a:r>
            <a:r>
              <a:rPr lang="fr-CA" sz="3600" b="1" dirty="0" err="1"/>
              <a:t>Measurements</a:t>
            </a:r>
            <a:endParaRPr lang="en-CA" sz="3600" b="1" dirty="0"/>
          </a:p>
        </p:txBody>
      </p:sp>
    </p:spTree>
    <p:extLst>
      <p:ext uri="{BB962C8B-B14F-4D97-AF65-F5344CB8AC3E}">
        <p14:creationId xmlns:p14="http://schemas.microsoft.com/office/powerpoint/2010/main" val="1662041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4DBEF31-6356-F828-7039-C0FB506926E7}"/>
              </a:ext>
            </a:extLst>
          </p:cNvPr>
          <p:cNvGrpSpPr/>
          <p:nvPr/>
        </p:nvGrpSpPr>
        <p:grpSpPr>
          <a:xfrm>
            <a:off x="6054326" y="4964329"/>
            <a:ext cx="2618677" cy="1524889"/>
            <a:chOff x="5854403" y="5126890"/>
            <a:chExt cx="2618677" cy="1524889"/>
          </a:xfrm>
        </p:grpSpPr>
        <p:pic>
          <p:nvPicPr>
            <p:cNvPr id="16" name="Picture 2">
              <a:extLst>
                <a:ext uri="{FF2B5EF4-FFF2-40B4-BE49-F238E27FC236}">
                  <a16:creationId xmlns:a16="http://schemas.microsoft.com/office/drawing/2014/main" id="{37FDB347-E9DA-80F1-2FCE-15024959B81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54403" y="5126890"/>
              <a:ext cx="2618677" cy="1524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Oval 24">
              <a:extLst>
                <a:ext uri="{FF2B5EF4-FFF2-40B4-BE49-F238E27FC236}">
                  <a16:creationId xmlns:a16="http://schemas.microsoft.com/office/drawing/2014/main" id="{8BC02A78-3372-3EF1-9447-2BD74F37A10A}"/>
                </a:ext>
              </a:extLst>
            </p:cNvPr>
            <p:cNvSpPr/>
            <p:nvPr/>
          </p:nvSpPr>
          <p:spPr>
            <a:xfrm>
              <a:off x="6963820" y="5589240"/>
              <a:ext cx="399845" cy="4009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p:cNvPicPr>
            <a:picLocks noGrp="1" noChangeAspect="1" noChangeArrowheads="1"/>
          </p:cNvPicPr>
          <p:nvPr>
            <p:ph idx="1"/>
          </p:nvPr>
        </p:nvPicPr>
        <p:blipFill>
          <a:blip r:embed="rId3" cstate="screen">
            <a:extLst>
              <a:ext uri="{28A0092B-C50C-407E-A947-70E740481C1C}">
                <a14:useLocalDpi xmlns:a14="http://schemas.microsoft.com/office/drawing/2010/main" val="0"/>
              </a:ext>
            </a:extLst>
          </a:blip>
          <a:srcRect/>
          <a:stretch>
            <a:fillRect/>
          </a:stretch>
        </p:blipFill>
        <p:spPr bwMode="auto">
          <a:xfrm>
            <a:off x="502072" y="1735088"/>
            <a:ext cx="6055266" cy="3155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494856" y="4890719"/>
            <a:ext cx="4248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Calibri"/>
                <a:ea typeface="+mn-ea"/>
                <a:cs typeface="+mn-cs"/>
              </a:rPr>
              <a:t>Ventral view</a:t>
            </a:r>
          </a:p>
        </p:txBody>
      </p:sp>
      <p:sp>
        <p:nvSpPr>
          <p:cNvPr id="11" name="TextBox 10"/>
          <p:cNvSpPr txBox="1"/>
          <p:nvPr/>
        </p:nvSpPr>
        <p:spPr>
          <a:xfrm>
            <a:off x="4927390" y="1844180"/>
            <a:ext cx="7165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solidFill>
                  <a:prstClr val="black"/>
                </a:solidFill>
                <a:latin typeface="Calibri"/>
              </a:rPr>
              <a:t>Chela</a:t>
            </a:r>
            <a:r>
              <a:rPr kumimoji="0" lang="en-CA" b="1" i="0" u="none" strike="noStrike" kern="1200" cap="none" spc="0" normalizeH="0" baseline="0" noProof="0" dirty="0">
                <a:ln>
                  <a:noFill/>
                </a:ln>
                <a:solidFill>
                  <a:prstClr val="black"/>
                </a:solidFill>
                <a:effectLst/>
                <a:uLnTx/>
                <a:uFillTx/>
                <a:latin typeface="Calibri"/>
                <a:ea typeface="+mn-ea"/>
                <a:cs typeface="+mn-cs"/>
              </a:rPr>
              <a:t> </a:t>
            </a:r>
          </a:p>
        </p:txBody>
      </p:sp>
      <p:sp>
        <p:nvSpPr>
          <p:cNvPr id="12" name="Title 1">
            <a:extLst>
              <a:ext uri="{FF2B5EF4-FFF2-40B4-BE49-F238E27FC236}">
                <a16:creationId xmlns:a16="http://schemas.microsoft.com/office/drawing/2014/main" id="{C08C10CE-280C-CE51-A564-BDFB9C62FF32}"/>
              </a:ext>
            </a:extLst>
          </p:cNvPr>
          <p:cNvSpPr txBox="1">
            <a:spLocks/>
          </p:cNvSpPr>
          <p:nvPr/>
        </p:nvSpPr>
        <p:spPr>
          <a:xfrm>
            <a:off x="509483" y="264951"/>
            <a:ext cx="8229600" cy="6340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CA" sz="3600" b="1" dirty="0"/>
              <a:t>Methods: </a:t>
            </a:r>
            <a:r>
              <a:rPr lang="fr-CA" sz="3600" b="1" dirty="0" err="1"/>
              <a:t>Measurement</a:t>
            </a:r>
            <a:r>
              <a:rPr lang="fr-CA" sz="3600" b="1" dirty="0"/>
              <a:t> locations</a:t>
            </a:r>
            <a:endParaRPr lang="en-CA" sz="3600" b="1" dirty="0"/>
          </a:p>
        </p:txBody>
      </p:sp>
      <p:grpSp>
        <p:nvGrpSpPr>
          <p:cNvPr id="26" name="Group 25">
            <a:extLst>
              <a:ext uri="{FF2B5EF4-FFF2-40B4-BE49-F238E27FC236}">
                <a16:creationId xmlns:a16="http://schemas.microsoft.com/office/drawing/2014/main" id="{F41D0360-2580-08F1-60CE-C4BF5AAC0F81}"/>
              </a:ext>
            </a:extLst>
          </p:cNvPr>
          <p:cNvGrpSpPr/>
          <p:nvPr/>
        </p:nvGrpSpPr>
        <p:grpSpPr>
          <a:xfrm>
            <a:off x="6122739" y="972643"/>
            <a:ext cx="2520280" cy="1603610"/>
            <a:chOff x="6299664" y="867792"/>
            <a:chExt cx="2520280" cy="1603610"/>
          </a:xfrm>
        </p:grpSpPr>
        <p:pic>
          <p:nvPicPr>
            <p:cNvPr id="7"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299664" y="867792"/>
              <a:ext cx="2520280" cy="1603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Oval 17">
              <a:extLst>
                <a:ext uri="{FF2B5EF4-FFF2-40B4-BE49-F238E27FC236}">
                  <a16:creationId xmlns:a16="http://schemas.microsoft.com/office/drawing/2014/main" id="{55F733D4-B3FA-E9C8-7200-41043706BBDF}"/>
                </a:ext>
              </a:extLst>
            </p:cNvPr>
            <p:cNvSpPr/>
            <p:nvPr/>
          </p:nvSpPr>
          <p:spPr>
            <a:xfrm>
              <a:off x="7363665" y="1497412"/>
              <a:ext cx="481604" cy="458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a:extLst>
              <a:ext uri="{FF2B5EF4-FFF2-40B4-BE49-F238E27FC236}">
                <a16:creationId xmlns:a16="http://schemas.microsoft.com/office/drawing/2014/main" id="{9576646D-58EA-E545-BB0E-F85974412507}"/>
              </a:ext>
            </a:extLst>
          </p:cNvPr>
          <p:cNvSpPr/>
          <p:nvPr/>
        </p:nvSpPr>
        <p:spPr>
          <a:xfrm>
            <a:off x="5486568" y="3219229"/>
            <a:ext cx="279831" cy="2817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5B98CE0-955D-2D27-4D10-C88BEB2DF0B6}"/>
              </a:ext>
            </a:extLst>
          </p:cNvPr>
          <p:cNvCxnSpPr>
            <a:cxnSpLocks/>
            <a:stCxn id="25" idx="1"/>
            <a:endCxn id="21" idx="5"/>
          </p:cNvCxnSpPr>
          <p:nvPr/>
        </p:nvCxnSpPr>
        <p:spPr>
          <a:xfrm flipH="1" flipV="1">
            <a:off x="5725419" y="3459742"/>
            <a:ext cx="1496880" cy="202565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18" idx="2"/>
          </p:cNvCxnSpPr>
          <p:nvPr/>
        </p:nvCxnSpPr>
        <p:spPr>
          <a:xfrm flipH="1">
            <a:off x="5486568" y="1831556"/>
            <a:ext cx="1700172" cy="4637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4709DA4-AAEF-7A7E-8EC3-0B660FBD9220}"/>
              </a:ext>
            </a:extLst>
          </p:cNvPr>
          <p:cNvSpPr txBox="1"/>
          <p:nvPr/>
        </p:nvSpPr>
        <p:spPr>
          <a:xfrm>
            <a:off x="4743422" y="2956907"/>
            <a:ext cx="8504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err="1">
                <a:solidFill>
                  <a:prstClr val="black"/>
                </a:solidFill>
                <a:latin typeface="Calibri"/>
              </a:rPr>
              <a:t>Merus</a:t>
            </a:r>
            <a:r>
              <a:rPr kumimoji="0" lang="en-CA" b="1"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67544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DAE1CB-260C-7E0D-5909-D925A90CFC6D}"/>
              </a:ext>
            </a:extLst>
          </p:cNvPr>
          <p:cNvSpPr>
            <a:spLocks noGrp="1"/>
          </p:cNvSpPr>
          <p:nvPr>
            <p:ph idx="1"/>
          </p:nvPr>
        </p:nvSpPr>
        <p:spPr>
          <a:xfrm>
            <a:off x="457200" y="1600200"/>
            <a:ext cx="8291264" cy="4565104"/>
          </a:xfrm>
        </p:spPr>
        <p:txBody>
          <a:bodyPr>
            <a:normAutofit/>
          </a:bodyPr>
          <a:lstStyle/>
          <a:p>
            <a:pPr marL="0" indent="0">
              <a:buNone/>
            </a:pPr>
            <a:r>
              <a:rPr lang="en-CA" sz="2400" dirty="0"/>
              <a:t>Standard crab measurements:</a:t>
            </a:r>
          </a:p>
          <a:p>
            <a:r>
              <a:rPr lang="en-CA" sz="2400" dirty="0"/>
              <a:t>Carapace width &amp; chela height.</a:t>
            </a:r>
          </a:p>
          <a:p>
            <a:r>
              <a:rPr lang="en-CA" sz="2400" dirty="0"/>
              <a:t>Carapace condition.</a:t>
            </a:r>
          </a:p>
          <a:p>
            <a:r>
              <a:rPr lang="en-CA" sz="2400" dirty="0"/>
              <a:t>Sex &amp; maturity.</a:t>
            </a:r>
          </a:p>
          <a:p>
            <a:r>
              <a:rPr lang="en-CA" sz="2400" dirty="0" err="1"/>
              <a:t>Misssing</a:t>
            </a:r>
            <a:r>
              <a:rPr lang="en-CA" sz="2400" dirty="0"/>
              <a:t> leg pattern.</a:t>
            </a:r>
          </a:p>
          <a:p>
            <a:endParaRPr lang="en-US" sz="2400" dirty="0"/>
          </a:p>
        </p:txBody>
      </p:sp>
      <p:sp>
        <p:nvSpPr>
          <p:cNvPr id="4" name="Title 1">
            <a:extLst>
              <a:ext uri="{FF2B5EF4-FFF2-40B4-BE49-F238E27FC236}">
                <a16:creationId xmlns:a16="http://schemas.microsoft.com/office/drawing/2014/main" id="{FDADF8CE-994B-25AE-4EF6-D5C5ED3A5FE5}"/>
              </a:ext>
            </a:extLst>
          </p:cNvPr>
          <p:cNvSpPr>
            <a:spLocks noGrp="1"/>
          </p:cNvSpPr>
          <p:nvPr>
            <p:ph type="title"/>
          </p:nvPr>
        </p:nvSpPr>
        <p:spPr>
          <a:xfrm>
            <a:off x="457200" y="274638"/>
            <a:ext cx="8229600" cy="634082"/>
          </a:xfrm>
        </p:spPr>
        <p:txBody>
          <a:bodyPr>
            <a:noAutofit/>
          </a:bodyPr>
          <a:lstStyle/>
          <a:p>
            <a:r>
              <a:rPr lang="fr-CA" sz="3600" b="1" dirty="0"/>
              <a:t>Methods: Standard </a:t>
            </a:r>
            <a:r>
              <a:rPr lang="fr-CA" sz="3600" b="1" dirty="0" err="1"/>
              <a:t>measurements</a:t>
            </a:r>
            <a:endParaRPr lang="en-CA" sz="3600" b="1" dirty="0"/>
          </a:p>
        </p:txBody>
      </p:sp>
    </p:spTree>
    <p:extLst>
      <p:ext uri="{BB962C8B-B14F-4D97-AF65-F5344CB8AC3E}">
        <p14:creationId xmlns:p14="http://schemas.microsoft.com/office/powerpoint/2010/main" val="134389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88640"/>
            <a:ext cx="8892480" cy="720080"/>
          </a:xfrm>
        </p:spPr>
        <p:txBody>
          <a:bodyPr>
            <a:normAutofit/>
          </a:bodyPr>
          <a:lstStyle/>
          <a:p>
            <a:r>
              <a:rPr lang="fr-CA" sz="3600" b="1" dirty="0"/>
              <a:t>Methods: Near-</a:t>
            </a:r>
            <a:r>
              <a:rPr lang="fr-CA" sz="3600" b="1" dirty="0" err="1"/>
              <a:t>infrared</a:t>
            </a:r>
            <a:r>
              <a:rPr lang="fr-CA" sz="3600" b="1" dirty="0"/>
              <a:t> (NIR) </a:t>
            </a:r>
            <a:r>
              <a:rPr lang="fr-CA" sz="3600" b="1" dirty="0" err="1"/>
              <a:t>Spectrometer</a:t>
            </a:r>
            <a:endParaRPr lang="en-CA" sz="3600" b="1" dirty="0"/>
          </a:p>
        </p:txBody>
      </p:sp>
      <p:sp>
        <p:nvSpPr>
          <p:cNvPr id="3" name="Subtitle 2"/>
          <p:cNvSpPr>
            <a:spLocks noGrp="1"/>
          </p:cNvSpPr>
          <p:nvPr>
            <p:ph type="subTitle" idx="1"/>
          </p:nvPr>
        </p:nvSpPr>
        <p:spPr>
          <a:xfrm>
            <a:off x="467544" y="1196752"/>
            <a:ext cx="8460432" cy="4464496"/>
          </a:xfrm>
        </p:spPr>
        <p:txBody>
          <a:bodyPr>
            <a:normAutofit/>
          </a:bodyPr>
          <a:lstStyle/>
          <a:p>
            <a:pPr marL="342900" indent="-342900" algn="l">
              <a:lnSpc>
                <a:spcPct val="115000"/>
              </a:lnSpc>
              <a:spcBef>
                <a:spcPts val="0"/>
              </a:spcBef>
              <a:buFont typeface="Arial" panose="020B0604020202020204" pitchFamily="34" charset="0"/>
              <a:buChar char="•"/>
            </a:pPr>
            <a:r>
              <a:rPr lang="en-CA" sz="2000" dirty="0">
                <a:solidFill>
                  <a:schemeClr val="tx1"/>
                </a:solidFill>
                <a:effectLst/>
                <a:ea typeface="Calibri" panose="020F0502020204030204" pitchFamily="34" charset="0"/>
                <a:cs typeface="Times New Roman" panose="02020603050405020304" pitchFamily="18" charset="0"/>
              </a:rPr>
              <a:t>Chiller was kept at 43-52 Fahrenheit.</a:t>
            </a:r>
          </a:p>
          <a:p>
            <a:pPr marL="342900" indent="-342900" algn="l">
              <a:lnSpc>
                <a:spcPct val="115000"/>
              </a:lnSpc>
              <a:spcBef>
                <a:spcPts val="0"/>
              </a:spcBef>
              <a:buFont typeface="Arial" panose="020B0604020202020204" pitchFamily="34" charset="0"/>
              <a:buChar char="•"/>
            </a:pPr>
            <a:r>
              <a:rPr lang="en-CA" sz="2000" dirty="0">
                <a:solidFill>
                  <a:schemeClr val="tx1"/>
                </a:solidFill>
                <a:ea typeface="Calibri" panose="020F0502020204030204" pitchFamily="34" charset="0"/>
                <a:cs typeface="Times New Roman" panose="02020603050405020304" pitchFamily="18" charset="0"/>
              </a:rPr>
              <a:t>All crab were kept in chiller prior to sampling, one crab at a time.</a:t>
            </a:r>
            <a:endParaRPr lang="en-CA" sz="2000" dirty="0">
              <a:solidFill>
                <a:schemeClr val="tx1"/>
              </a:solidFill>
              <a:effectLst/>
              <a:ea typeface="Calibri" panose="020F0502020204030204" pitchFamily="34" charset="0"/>
              <a:cs typeface="Times New Roman" panose="02020603050405020304" pitchFamily="18" charset="0"/>
            </a:endParaRPr>
          </a:p>
          <a:p>
            <a:pPr marL="342900" indent="-342900" algn="l">
              <a:lnSpc>
                <a:spcPct val="115000"/>
              </a:lnSpc>
              <a:spcBef>
                <a:spcPts val="0"/>
              </a:spcBef>
              <a:buFont typeface="Symbol" panose="05050102010706020507" pitchFamily="18" charset="2"/>
              <a:buChar char=""/>
            </a:pPr>
            <a:r>
              <a:rPr lang="en-CA" sz="2000" dirty="0">
                <a:solidFill>
                  <a:schemeClr val="tx1"/>
                </a:solidFill>
                <a:effectLst/>
                <a:ea typeface="Calibri" panose="020F0502020204030204" pitchFamily="34" charset="0"/>
                <a:cs typeface="Times New Roman" panose="02020603050405020304" pitchFamily="18" charset="0"/>
              </a:rPr>
              <a:t>Prepare new project on </a:t>
            </a:r>
            <a:r>
              <a:rPr lang="en-CA" sz="2000" dirty="0" err="1">
                <a:solidFill>
                  <a:schemeClr val="tx1"/>
                </a:solidFill>
                <a:effectLst/>
                <a:ea typeface="Calibri" panose="020F0502020204030204" pitchFamily="34" charset="0"/>
                <a:cs typeface="Times New Roman" panose="02020603050405020304" pitchFamily="18" charset="0"/>
              </a:rPr>
              <a:t>Ipad</a:t>
            </a:r>
            <a:r>
              <a:rPr lang="en-CA" sz="2000" dirty="0">
                <a:solidFill>
                  <a:schemeClr val="tx1"/>
                </a:solidFill>
                <a:effectLst/>
                <a:ea typeface="Calibri" panose="020F0502020204030204" pitchFamily="34" charset="0"/>
                <a:cs typeface="Times New Roman" panose="02020603050405020304" pitchFamily="18" charset="0"/>
              </a:rPr>
              <a:t>.</a:t>
            </a:r>
            <a:endParaRPr lang="en-US" sz="2000" dirty="0">
              <a:solidFill>
                <a:schemeClr val="tx1"/>
              </a:solidFill>
              <a:effectLs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0"/>
              </a:spcAft>
              <a:buFont typeface="Symbol" panose="05050102010706020507" pitchFamily="18" charset="2"/>
              <a:buChar char=""/>
            </a:pPr>
            <a:r>
              <a:rPr lang="en-CA" sz="2000" dirty="0">
                <a:solidFill>
                  <a:schemeClr val="tx1"/>
                </a:solidFill>
                <a:effectLst/>
                <a:ea typeface="Calibri" panose="020F0502020204030204" pitchFamily="34" charset="0"/>
                <a:cs typeface="Times New Roman" panose="02020603050405020304" pitchFamily="18" charset="0"/>
              </a:rPr>
              <a:t>Connect NIR and complete 3-4 scans to warm up machine.</a:t>
            </a:r>
            <a:endParaRPr lang="en-US" sz="2000" dirty="0">
              <a:solidFill>
                <a:schemeClr val="tx1"/>
              </a:solidFill>
              <a:effectLst/>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Font typeface="Symbol" panose="05050102010706020507" pitchFamily="18" charset="2"/>
              <a:buChar char=""/>
            </a:pPr>
            <a:r>
              <a:rPr lang="en-CA" sz="2000" dirty="0">
                <a:solidFill>
                  <a:schemeClr val="tx1"/>
                </a:solidFill>
                <a:effectLst/>
                <a:ea typeface="Calibri" panose="020F0502020204030204" pitchFamily="34" charset="0"/>
                <a:cs typeface="Times New Roman" panose="02020603050405020304" pitchFamily="18" charset="0"/>
              </a:rPr>
              <a:t>Scan chela 3 times, then scan </a:t>
            </a:r>
            <a:r>
              <a:rPr lang="en-CA" sz="2000" dirty="0" err="1">
                <a:solidFill>
                  <a:schemeClr val="tx1"/>
                </a:solidFill>
                <a:effectLst/>
                <a:ea typeface="Calibri" panose="020F0502020204030204" pitchFamily="34" charset="0"/>
                <a:cs typeface="Times New Roman" panose="02020603050405020304" pitchFamily="18" charset="0"/>
              </a:rPr>
              <a:t>merus</a:t>
            </a:r>
            <a:r>
              <a:rPr lang="en-CA" sz="2000" dirty="0">
                <a:solidFill>
                  <a:schemeClr val="tx1"/>
                </a:solidFill>
                <a:effectLst/>
                <a:ea typeface="Calibri" panose="020F0502020204030204" pitchFamily="34" charset="0"/>
                <a:cs typeface="Times New Roman" panose="02020603050405020304" pitchFamily="18" charset="0"/>
              </a:rPr>
              <a:t> of 2</a:t>
            </a:r>
            <a:r>
              <a:rPr lang="en-CA" sz="2000" baseline="30000" dirty="0">
                <a:solidFill>
                  <a:schemeClr val="tx1"/>
                </a:solidFill>
                <a:effectLst/>
                <a:ea typeface="Calibri" panose="020F0502020204030204" pitchFamily="34" charset="0"/>
                <a:cs typeface="Times New Roman" panose="02020603050405020304" pitchFamily="18" charset="0"/>
              </a:rPr>
              <a:t>nd</a:t>
            </a:r>
            <a:r>
              <a:rPr lang="en-CA" sz="2000" dirty="0">
                <a:solidFill>
                  <a:schemeClr val="tx1"/>
                </a:solidFill>
                <a:effectLst/>
                <a:ea typeface="Calibri" panose="020F0502020204030204" pitchFamily="34" charset="0"/>
                <a:cs typeface="Times New Roman" panose="02020603050405020304" pitchFamily="18" charset="0"/>
              </a:rPr>
              <a:t> pereopod 3 times.</a:t>
            </a:r>
          </a:p>
          <a:p>
            <a:pPr marL="342900" marR="0" lvl="0" indent="-342900" algn="l">
              <a:lnSpc>
                <a:spcPct val="115000"/>
              </a:lnSpc>
              <a:spcBef>
                <a:spcPts val="0"/>
              </a:spcBef>
              <a:spcAft>
                <a:spcPts val="1000"/>
              </a:spcAft>
              <a:buFont typeface="Symbol" panose="05050102010706020507" pitchFamily="18" charset="2"/>
              <a:buChar char=""/>
            </a:pPr>
            <a:r>
              <a:rPr lang="en-CA" sz="2000" i="1" dirty="0">
                <a:solidFill>
                  <a:schemeClr val="tx1"/>
                </a:solidFill>
                <a:ea typeface="Calibri" panose="020F0502020204030204" pitchFamily="34" charset="0"/>
                <a:cs typeface="Times New Roman" panose="02020603050405020304" pitchFamily="18" charset="0"/>
              </a:rPr>
              <a:t>When applying the NIR device, plastic wrap was initially used to protect it, then a plastic disk from the colorimeter was used. Crab sampled used one or the other.  Plastic wrap was too easily damaged. Plastic disk became scratched during use. Both these methods are ad hoc attempts to protect instrument and may have influenced the resulting NIR spectra.</a:t>
            </a:r>
          </a:p>
        </p:txBody>
      </p:sp>
    </p:spTree>
    <p:extLst>
      <p:ext uri="{BB962C8B-B14F-4D97-AF65-F5344CB8AC3E}">
        <p14:creationId xmlns:p14="http://schemas.microsoft.com/office/powerpoint/2010/main" val="3450512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34100</TotalTime>
  <Words>1388</Words>
  <Application>Microsoft Office PowerPoint</Application>
  <PresentationFormat>On-screen Show (4:3)</PresentationFormat>
  <Paragraphs>175</Paragraphs>
  <Slides>15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Symbol</vt:lpstr>
      <vt:lpstr>Office Theme</vt:lpstr>
      <vt:lpstr>Exploring alternative methods for distinguishing between different groups of snow crab in the field</vt:lpstr>
      <vt:lpstr>Background</vt:lpstr>
      <vt:lpstr>Objectives</vt:lpstr>
      <vt:lpstr>PowerPoint Presentation</vt:lpstr>
      <vt:lpstr>PowerPoint Presentation</vt:lpstr>
      <vt:lpstr>Methods: Measurements</vt:lpstr>
      <vt:lpstr>PowerPoint Presentation</vt:lpstr>
      <vt:lpstr>Methods: Standard measurements</vt:lpstr>
      <vt:lpstr>Methods: Near-infrared (NIR) Spectrometer</vt:lpstr>
      <vt:lpstr>Methods: Other</vt:lpstr>
      <vt:lpstr>Methods : Hemolymph sampling</vt:lpstr>
      <vt:lpstr>Frozen samples:</vt:lpstr>
      <vt:lpstr>PowerPoint Presentation</vt:lpstr>
      <vt:lpstr>Methods : Sampling stratification</vt:lpstr>
      <vt:lpstr>Methods : Sampling stratification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Colorimeter measurements For Carapace condition</dc:title>
  <dc:creator>DFO-MPO</dc:creator>
  <cp:lastModifiedBy>Surette, Tobie</cp:lastModifiedBy>
  <cp:revision>41</cp:revision>
  <cp:lastPrinted>2023-09-18T13:15:34Z</cp:lastPrinted>
  <dcterms:created xsi:type="dcterms:W3CDTF">2015-10-01T16:57:05Z</dcterms:created>
  <dcterms:modified xsi:type="dcterms:W3CDTF">2023-09-20T12:36:47Z</dcterms:modified>
</cp:coreProperties>
</file>